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300" r:id="rId3"/>
    <p:sldId id="301" r:id="rId4"/>
    <p:sldId id="302" r:id="rId5"/>
    <p:sldId id="257" r:id="rId6"/>
    <p:sldId id="277" r:id="rId7"/>
    <p:sldId id="279" r:id="rId8"/>
    <p:sldId id="281" r:id="rId9"/>
    <p:sldId id="299" r:id="rId10"/>
    <p:sldId id="280" r:id="rId11"/>
    <p:sldId id="282" r:id="rId12"/>
    <p:sldId id="283" r:id="rId13"/>
    <p:sldId id="297" r:id="rId14"/>
    <p:sldId id="285" r:id="rId15"/>
    <p:sldId id="286" r:id="rId16"/>
    <p:sldId id="287" r:id="rId17"/>
    <p:sldId id="288" r:id="rId18"/>
    <p:sldId id="289" r:id="rId19"/>
    <p:sldId id="290" r:id="rId20"/>
    <p:sldId id="291" r:id="rId21"/>
    <p:sldId id="292" r:id="rId22"/>
    <p:sldId id="293" r:id="rId23"/>
    <p:sldId id="294" r:id="rId24"/>
    <p:sldId id="298" r:id="rId25"/>
    <p:sldId id="295" r:id="rId26"/>
    <p:sldId id="296" r:id="rId27"/>
  </p:sldIdLst>
  <p:sldSz cx="9144000" cy="6858000" type="screen4x3"/>
  <p:notesSz cx="9236075" cy="695007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DCD9"/>
    <a:srgbClr val="EDAEA9"/>
    <a:srgbClr val="FF3300"/>
    <a:srgbClr val="FFB5A3"/>
    <a:srgbClr val="FF7C5D"/>
    <a:srgbClr val="E7968D"/>
    <a:srgbClr val="E28278"/>
    <a:srgbClr val="F2C4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2" autoAdjust="0"/>
    <p:restoredTop sz="94675" autoAdjust="0"/>
  </p:normalViewPr>
  <p:slideViewPr>
    <p:cSldViewPr>
      <p:cViewPr varScale="1">
        <p:scale>
          <a:sx n="107" d="100"/>
          <a:sy n="107" d="100"/>
        </p:scale>
        <p:origin x="-110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088" cy="346075"/>
          </a:xfrm>
          <a:prstGeom prst="rect">
            <a:avLst/>
          </a:prstGeom>
        </p:spPr>
        <p:txBody>
          <a:bodyPr vert="horz" lIns="92487" tIns="46244" rIns="92487" bIns="46244" rtlCol="0"/>
          <a:lstStyle>
            <a:lvl1pPr algn="l" fontAlgn="auto">
              <a:spcBef>
                <a:spcPts val="0"/>
              </a:spcBef>
              <a:spcAft>
                <a:spcPts val="0"/>
              </a:spcAft>
              <a:defRPr sz="1200">
                <a:latin typeface="+mn-lt"/>
                <a:cs typeface="+mn-cs"/>
              </a:defRPr>
            </a:lvl1pPr>
          </a:lstStyle>
          <a:p>
            <a:pPr>
              <a:defRPr/>
            </a:pPr>
            <a:endParaRPr lang="en-CA"/>
          </a:p>
        </p:txBody>
      </p:sp>
      <p:sp>
        <p:nvSpPr>
          <p:cNvPr id="3" name="Date Placeholder 2"/>
          <p:cNvSpPr>
            <a:spLocks noGrp="1"/>
          </p:cNvSpPr>
          <p:nvPr>
            <p:ph type="dt" sz="quarter" idx="1"/>
          </p:nvPr>
        </p:nvSpPr>
        <p:spPr>
          <a:xfrm>
            <a:off x="5232400" y="0"/>
            <a:ext cx="4002088" cy="346075"/>
          </a:xfrm>
          <a:prstGeom prst="rect">
            <a:avLst/>
          </a:prstGeom>
        </p:spPr>
        <p:txBody>
          <a:bodyPr vert="horz" lIns="92487" tIns="46244" rIns="92487" bIns="46244" rtlCol="0"/>
          <a:lstStyle>
            <a:lvl1pPr algn="r" fontAlgn="auto">
              <a:spcBef>
                <a:spcPts val="0"/>
              </a:spcBef>
              <a:spcAft>
                <a:spcPts val="0"/>
              </a:spcAft>
              <a:defRPr sz="1200">
                <a:latin typeface="+mn-lt"/>
                <a:cs typeface="+mn-cs"/>
              </a:defRPr>
            </a:lvl1pPr>
          </a:lstStyle>
          <a:p>
            <a:pPr>
              <a:defRPr/>
            </a:pPr>
            <a:fld id="{BEB49967-F861-44D6-A13D-5FD84D84740E}" type="datetimeFigureOut">
              <a:rPr lang="en-CA"/>
              <a:pPr>
                <a:defRPr/>
              </a:pPr>
              <a:t>2019/10/28</a:t>
            </a:fld>
            <a:endParaRPr lang="en-CA"/>
          </a:p>
        </p:txBody>
      </p:sp>
      <p:sp>
        <p:nvSpPr>
          <p:cNvPr id="4" name="Footer Placeholder 3"/>
          <p:cNvSpPr>
            <a:spLocks noGrp="1"/>
          </p:cNvSpPr>
          <p:nvPr>
            <p:ph type="ftr" sz="quarter" idx="2"/>
          </p:nvPr>
        </p:nvSpPr>
        <p:spPr>
          <a:xfrm>
            <a:off x="0" y="6600825"/>
            <a:ext cx="4002088" cy="347663"/>
          </a:xfrm>
          <a:prstGeom prst="rect">
            <a:avLst/>
          </a:prstGeom>
        </p:spPr>
        <p:txBody>
          <a:bodyPr vert="horz" lIns="92487" tIns="46244" rIns="92487" bIns="46244" rtlCol="0" anchor="b"/>
          <a:lstStyle>
            <a:lvl1pPr algn="l" fontAlgn="auto">
              <a:spcBef>
                <a:spcPts val="0"/>
              </a:spcBef>
              <a:spcAft>
                <a:spcPts val="0"/>
              </a:spcAft>
              <a:defRPr sz="1200">
                <a:latin typeface="+mn-lt"/>
                <a:cs typeface="+mn-cs"/>
              </a:defRPr>
            </a:lvl1pPr>
          </a:lstStyle>
          <a:p>
            <a:pPr>
              <a:defRPr/>
            </a:pPr>
            <a:endParaRPr lang="en-CA"/>
          </a:p>
        </p:txBody>
      </p:sp>
      <p:sp>
        <p:nvSpPr>
          <p:cNvPr id="5" name="Slide Number Placeholder 4"/>
          <p:cNvSpPr>
            <a:spLocks noGrp="1"/>
          </p:cNvSpPr>
          <p:nvPr>
            <p:ph type="sldNum" sz="quarter" idx="3"/>
          </p:nvPr>
        </p:nvSpPr>
        <p:spPr>
          <a:xfrm>
            <a:off x="5232400" y="6600825"/>
            <a:ext cx="4002088" cy="347663"/>
          </a:xfrm>
          <a:prstGeom prst="rect">
            <a:avLst/>
          </a:prstGeom>
        </p:spPr>
        <p:txBody>
          <a:bodyPr vert="horz" lIns="92487" tIns="46244" rIns="92487" bIns="46244" rtlCol="0" anchor="b"/>
          <a:lstStyle>
            <a:lvl1pPr algn="r" fontAlgn="auto">
              <a:spcBef>
                <a:spcPts val="0"/>
              </a:spcBef>
              <a:spcAft>
                <a:spcPts val="0"/>
              </a:spcAft>
              <a:defRPr sz="1200">
                <a:latin typeface="+mn-lt"/>
                <a:cs typeface="+mn-cs"/>
              </a:defRPr>
            </a:lvl1pPr>
          </a:lstStyle>
          <a:p>
            <a:pPr>
              <a:defRPr/>
            </a:pPr>
            <a:fld id="{E034FF21-C099-40F7-9148-EBA429D53EE1}" type="slidenum">
              <a:rPr lang="en-CA"/>
              <a:pPr>
                <a:defRPr/>
              </a:pPr>
              <a:t>‹#›</a:t>
            </a:fld>
            <a:endParaRPr lang="en-CA"/>
          </a:p>
        </p:txBody>
      </p:sp>
    </p:spTree>
    <p:extLst>
      <p:ext uri="{BB962C8B-B14F-4D97-AF65-F5344CB8AC3E}">
        <p14:creationId xmlns:p14="http://schemas.microsoft.com/office/powerpoint/2010/main" val="173348742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088" cy="347663"/>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CA"/>
          </a:p>
        </p:txBody>
      </p:sp>
      <p:sp>
        <p:nvSpPr>
          <p:cNvPr id="3" name="Date Placeholder 2"/>
          <p:cNvSpPr>
            <a:spLocks noGrp="1"/>
          </p:cNvSpPr>
          <p:nvPr>
            <p:ph type="dt" idx="1"/>
          </p:nvPr>
        </p:nvSpPr>
        <p:spPr>
          <a:xfrm>
            <a:off x="5232400" y="0"/>
            <a:ext cx="4002088" cy="347663"/>
          </a:xfrm>
          <a:prstGeom prst="rect">
            <a:avLst/>
          </a:prstGeom>
        </p:spPr>
        <p:txBody>
          <a:bodyPr vert="horz" lIns="91440" tIns="45720" rIns="91440" bIns="45720" rtlCol="0"/>
          <a:lstStyle>
            <a:lvl1pPr algn="r">
              <a:defRPr sz="1200">
                <a:latin typeface="Arial" charset="0"/>
                <a:cs typeface="Arial" charset="0"/>
              </a:defRPr>
            </a:lvl1pPr>
          </a:lstStyle>
          <a:p>
            <a:pPr>
              <a:defRPr/>
            </a:pPr>
            <a:fld id="{6973703E-C8A9-4A55-BC75-CF3B1BA8B554}" type="datetimeFigureOut">
              <a:rPr lang="en-CA"/>
              <a:pPr>
                <a:defRPr/>
              </a:pPr>
              <a:t>2019/10/28</a:t>
            </a:fld>
            <a:endParaRPr lang="en-CA"/>
          </a:p>
        </p:txBody>
      </p:sp>
      <p:sp>
        <p:nvSpPr>
          <p:cNvPr id="4" name="Slide Image Placeholder 3"/>
          <p:cNvSpPr>
            <a:spLocks noGrp="1" noRot="1" noChangeAspect="1"/>
          </p:cNvSpPr>
          <p:nvPr>
            <p:ph type="sldImg" idx="2"/>
          </p:nvPr>
        </p:nvSpPr>
        <p:spPr>
          <a:xfrm>
            <a:off x="2879725" y="520700"/>
            <a:ext cx="3476625" cy="2606675"/>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923925" y="3302000"/>
            <a:ext cx="7388225" cy="31273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p:cNvSpPr>
            <a:spLocks noGrp="1"/>
          </p:cNvSpPr>
          <p:nvPr>
            <p:ph type="ftr" sz="quarter" idx="4"/>
          </p:nvPr>
        </p:nvSpPr>
        <p:spPr>
          <a:xfrm>
            <a:off x="0" y="6600825"/>
            <a:ext cx="4002088" cy="347663"/>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CA"/>
          </a:p>
        </p:txBody>
      </p:sp>
      <p:sp>
        <p:nvSpPr>
          <p:cNvPr id="7" name="Slide Number Placeholder 6"/>
          <p:cNvSpPr>
            <a:spLocks noGrp="1"/>
          </p:cNvSpPr>
          <p:nvPr>
            <p:ph type="sldNum" sz="quarter" idx="5"/>
          </p:nvPr>
        </p:nvSpPr>
        <p:spPr>
          <a:xfrm>
            <a:off x="5232400" y="6600825"/>
            <a:ext cx="4002088" cy="347663"/>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0001F8C4-7D79-491D-8D4F-3813D6DF7B10}" type="slidenum">
              <a:rPr lang="en-CA"/>
              <a:pPr>
                <a:defRPr/>
              </a:pPr>
              <a:t>‹#›</a:t>
            </a:fld>
            <a:endParaRPr lang="en-CA"/>
          </a:p>
        </p:txBody>
      </p:sp>
    </p:spTree>
    <p:extLst>
      <p:ext uri="{BB962C8B-B14F-4D97-AF65-F5344CB8AC3E}">
        <p14:creationId xmlns:p14="http://schemas.microsoft.com/office/powerpoint/2010/main" val="395735182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95512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1725" y="4868863"/>
            <a:ext cx="1581150" cy="206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5" name="Date Placeholder 3"/>
          <p:cNvSpPr>
            <a:spLocks noGrp="1"/>
          </p:cNvSpPr>
          <p:nvPr>
            <p:ph type="dt" sz="half" idx="10"/>
          </p:nvPr>
        </p:nvSpPr>
        <p:spPr/>
        <p:txBody>
          <a:bodyPr/>
          <a:lstStyle>
            <a:lvl1pPr>
              <a:defRPr/>
            </a:lvl1pPr>
          </a:lstStyle>
          <a:p>
            <a:pPr>
              <a:defRPr/>
            </a:pPr>
            <a:fld id="{B4655837-06F6-454B-A10B-6D51B1AF7CA1}" type="datetime1">
              <a:rPr lang="en-CA"/>
              <a:pPr>
                <a:defRPr/>
              </a:pPr>
              <a:t>2019/10/28</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931C72F1-B1A6-449A-9C7F-A782940FD3C2}" type="slidenum">
              <a:rPr lang="en-CA"/>
              <a:pPr>
                <a:defRPr/>
              </a:pPr>
              <a:t>‹#›</a:t>
            </a:fld>
            <a:endParaRPr lang="en-CA"/>
          </a:p>
        </p:txBody>
      </p:sp>
    </p:spTree>
    <p:extLst>
      <p:ext uri="{BB962C8B-B14F-4D97-AF65-F5344CB8AC3E}">
        <p14:creationId xmlns:p14="http://schemas.microsoft.com/office/powerpoint/2010/main" val="2044251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fld id="{5F3F0C83-A546-4967-9D7E-86F85B5AB43C}" type="datetime1">
              <a:rPr lang="en-CA"/>
              <a:pPr>
                <a:defRPr/>
              </a:pPr>
              <a:t>2019/10/28</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2DFF11E2-7EF5-4165-A949-E6D7D0BF97F9}" type="slidenum">
              <a:rPr lang="en-CA"/>
              <a:pPr>
                <a:defRPr/>
              </a:pPr>
              <a:t>‹#›</a:t>
            </a:fld>
            <a:endParaRPr lang="en-CA"/>
          </a:p>
        </p:txBody>
      </p:sp>
    </p:spTree>
    <p:extLst>
      <p:ext uri="{BB962C8B-B14F-4D97-AF65-F5344CB8AC3E}">
        <p14:creationId xmlns:p14="http://schemas.microsoft.com/office/powerpoint/2010/main" val="3379369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fld id="{978E15F2-FAD3-490E-93EB-B13A859C119F}" type="datetime1">
              <a:rPr lang="en-CA"/>
              <a:pPr>
                <a:defRPr/>
              </a:pPr>
              <a:t>2019/10/28</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1CD5610C-123E-488C-B4FE-502D379D3C9D}" type="slidenum">
              <a:rPr lang="en-CA"/>
              <a:pPr>
                <a:defRPr/>
              </a:pPr>
              <a:t>‹#›</a:t>
            </a:fld>
            <a:endParaRPr lang="en-CA"/>
          </a:p>
        </p:txBody>
      </p:sp>
    </p:spTree>
    <p:extLst>
      <p:ext uri="{BB962C8B-B14F-4D97-AF65-F5344CB8AC3E}">
        <p14:creationId xmlns:p14="http://schemas.microsoft.com/office/powerpoint/2010/main" val="2944148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01013" y="5661025"/>
            <a:ext cx="817562"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3"/>
          <p:cNvSpPr>
            <a:spLocks noGrp="1"/>
          </p:cNvSpPr>
          <p:nvPr>
            <p:ph type="dt" sz="half" idx="10"/>
          </p:nvPr>
        </p:nvSpPr>
        <p:spPr/>
        <p:txBody>
          <a:bodyPr/>
          <a:lstStyle>
            <a:lvl1pPr>
              <a:defRPr/>
            </a:lvl1pPr>
          </a:lstStyle>
          <a:p>
            <a:pPr>
              <a:defRPr/>
            </a:pPr>
            <a:fld id="{65FCF5D8-EF4A-4F6A-A3BC-8F319A60FB05}" type="datetime1">
              <a:rPr lang="en-CA"/>
              <a:pPr>
                <a:defRPr/>
              </a:pPr>
              <a:t>2019/10/28</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556FC990-C83C-4E25-97D1-30AEDEFC38F4}" type="slidenum">
              <a:rPr lang="en-CA"/>
              <a:pPr>
                <a:defRPr/>
              </a:pPr>
              <a:t>‹#›</a:t>
            </a:fld>
            <a:endParaRPr lang="en-CA"/>
          </a:p>
        </p:txBody>
      </p:sp>
    </p:spTree>
    <p:extLst>
      <p:ext uri="{BB962C8B-B14F-4D97-AF65-F5344CB8AC3E}">
        <p14:creationId xmlns:p14="http://schemas.microsoft.com/office/powerpoint/2010/main" val="3302207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968C3B7-BC77-4687-9921-7521210C4115}" type="datetime1">
              <a:rPr lang="en-CA"/>
              <a:pPr>
                <a:defRPr/>
              </a:pPr>
              <a:t>2019/10/28</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9603861E-B983-4CC5-ABF8-A46788DD0D3F}" type="slidenum">
              <a:rPr lang="en-CA"/>
              <a:pPr>
                <a:defRPr/>
              </a:pPr>
              <a:t>‹#›</a:t>
            </a:fld>
            <a:endParaRPr lang="en-CA"/>
          </a:p>
        </p:txBody>
      </p:sp>
    </p:spTree>
    <p:extLst>
      <p:ext uri="{BB962C8B-B14F-4D97-AF65-F5344CB8AC3E}">
        <p14:creationId xmlns:p14="http://schemas.microsoft.com/office/powerpoint/2010/main" val="2414809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3"/>
          <p:cNvSpPr>
            <a:spLocks noGrp="1"/>
          </p:cNvSpPr>
          <p:nvPr>
            <p:ph type="dt" sz="half" idx="10"/>
          </p:nvPr>
        </p:nvSpPr>
        <p:spPr/>
        <p:txBody>
          <a:bodyPr/>
          <a:lstStyle>
            <a:lvl1pPr>
              <a:defRPr/>
            </a:lvl1pPr>
          </a:lstStyle>
          <a:p>
            <a:pPr>
              <a:defRPr/>
            </a:pPr>
            <a:fld id="{ABF04BDA-40AD-4F75-BFF6-043A8AA2618B}" type="datetime1">
              <a:rPr lang="en-CA"/>
              <a:pPr>
                <a:defRPr/>
              </a:pPr>
              <a:t>2019/10/28</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F9094130-3678-420D-AEF9-8AC32ED3B926}" type="slidenum">
              <a:rPr lang="en-CA"/>
              <a:pPr>
                <a:defRPr/>
              </a:pPr>
              <a:t>‹#›</a:t>
            </a:fld>
            <a:endParaRPr lang="en-CA"/>
          </a:p>
        </p:txBody>
      </p:sp>
    </p:spTree>
    <p:extLst>
      <p:ext uri="{BB962C8B-B14F-4D97-AF65-F5344CB8AC3E}">
        <p14:creationId xmlns:p14="http://schemas.microsoft.com/office/powerpoint/2010/main" val="3181086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3"/>
          <p:cNvSpPr>
            <a:spLocks noGrp="1"/>
          </p:cNvSpPr>
          <p:nvPr>
            <p:ph type="dt" sz="half" idx="10"/>
          </p:nvPr>
        </p:nvSpPr>
        <p:spPr/>
        <p:txBody>
          <a:bodyPr/>
          <a:lstStyle>
            <a:lvl1pPr>
              <a:defRPr/>
            </a:lvl1pPr>
          </a:lstStyle>
          <a:p>
            <a:pPr>
              <a:defRPr/>
            </a:pPr>
            <a:fld id="{A5323D88-7489-4718-A38E-6B3EB0BB1148}" type="datetime1">
              <a:rPr lang="en-CA"/>
              <a:pPr>
                <a:defRPr/>
              </a:pPr>
              <a:t>2019/10/28</a:t>
            </a:fld>
            <a:endParaRPr lang="en-CA"/>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pPr>
              <a:defRPr/>
            </a:pPr>
            <a:fld id="{EFFBF922-ACA2-4062-8BA1-5488ACE4BCFA}" type="slidenum">
              <a:rPr lang="en-CA"/>
              <a:pPr>
                <a:defRPr/>
              </a:pPr>
              <a:t>‹#›</a:t>
            </a:fld>
            <a:endParaRPr lang="en-CA"/>
          </a:p>
        </p:txBody>
      </p:sp>
    </p:spTree>
    <p:extLst>
      <p:ext uri="{BB962C8B-B14F-4D97-AF65-F5344CB8AC3E}">
        <p14:creationId xmlns:p14="http://schemas.microsoft.com/office/powerpoint/2010/main" val="3720907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9843E90E-567E-410B-88A2-98776A9DB419}" type="datetime1">
              <a:rPr lang="en-CA"/>
              <a:pPr>
                <a:defRPr/>
              </a:pPr>
              <a:t>2019/10/28</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pPr>
              <a:defRPr/>
            </a:pPr>
            <a:fld id="{6797745D-BBCB-4F5C-BB5E-4D0355B327E2}" type="slidenum">
              <a:rPr lang="en-CA"/>
              <a:pPr>
                <a:defRPr/>
              </a:pPr>
              <a:t>‹#›</a:t>
            </a:fld>
            <a:endParaRPr lang="en-CA"/>
          </a:p>
        </p:txBody>
      </p:sp>
    </p:spTree>
    <p:extLst>
      <p:ext uri="{BB962C8B-B14F-4D97-AF65-F5344CB8AC3E}">
        <p14:creationId xmlns:p14="http://schemas.microsoft.com/office/powerpoint/2010/main" val="17090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F437A0-38CF-4C05-ADA0-1A1C4A925DA8}" type="datetime1">
              <a:rPr lang="en-CA"/>
              <a:pPr>
                <a:defRPr/>
              </a:pPr>
              <a:t>2019/10/28</a:t>
            </a:fld>
            <a:endParaRPr lang="en-CA"/>
          </a:p>
        </p:txBody>
      </p:sp>
      <p:sp>
        <p:nvSpPr>
          <p:cNvPr id="3" name="Footer Placeholder 4"/>
          <p:cNvSpPr>
            <a:spLocks noGrp="1"/>
          </p:cNvSpPr>
          <p:nvPr>
            <p:ph type="ftr" sz="quarter" idx="11"/>
          </p:nvPr>
        </p:nvSpPr>
        <p:spPr/>
        <p:txBody>
          <a:bodyPr/>
          <a:lstStyle>
            <a:lvl1pPr>
              <a:defRPr/>
            </a:lvl1pPr>
          </a:lstStyle>
          <a:p>
            <a:pPr>
              <a:defRPr/>
            </a:pPr>
            <a:endParaRPr lang="en-CA"/>
          </a:p>
        </p:txBody>
      </p:sp>
      <p:sp>
        <p:nvSpPr>
          <p:cNvPr id="4" name="Slide Number Placeholder 5"/>
          <p:cNvSpPr>
            <a:spLocks noGrp="1"/>
          </p:cNvSpPr>
          <p:nvPr>
            <p:ph type="sldNum" sz="quarter" idx="12"/>
          </p:nvPr>
        </p:nvSpPr>
        <p:spPr/>
        <p:txBody>
          <a:bodyPr/>
          <a:lstStyle>
            <a:lvl1pPr>
              <a:defRPr/>
            </a:lvl1pPr>
          </a:lstStyle>
          <a:p>
            <a:pPr>
              <a:defRPr/>
            </a:pPr>
            <a:fld id="{59DBD520-0B15-482B-8DD8-4E85E0797969}" type="slidenum">
              <a:rPr lang="en-CA"/>
              <a:pPr>
                <a:defRPr/>
              </a:pPr>
              <a:t>‹#›</a:t>
            </a:fld>
            <a:endParaRPr lang="en-CA"/>
          </a:p>
        </p:txBody>
      </p:sp>
    </p:spTree>
    <p:extLst>
      <p:ext uri="{BB962C8B-B14F-4D97-AF65-F5344CB8AC3E}">
        <p14:creationId xmlns:p14="http://schemas.microsoft.com/office/powerpoint/2010/main" val="2547662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4896260-FC43-40A4-A6B2-694B50463381}" type="datetime1">
              <a:rPr lang="en-CA"/>
              <a:pPr>
                <a:defRPr/>
              </a:pPr>
              <a:t>2019/10/28</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82F889C9-9C52-4F94-8307-D5A77293D401}" type="slidenum">
              <a:rPr lang="en-CA"/>
              <a:pPr>
                <a:defRPr/>
              </a:pPr>
              <a:t>‹#›</a:t>
            </a:fld>
            <a:endParaRPr lang="en-CA"/>
          </a:p>
        </p:txBody>
      </p:sp>
    </p:spTree>
    <p:extLst>
      <p:ext uri="{BB962C8B-B14F-4D97-AF65-F5344CB8AC3E}">
        <p14:creationId xmlns:p14="http://schemas.microsoft.com/office/powerpoint/2010/main" val="1851125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019CC26-ED6B-41F4-993B-81D3376DD588}" type="datetime1">
              <a:rPr lang="en-CA"/>
              <a:pPr>
                <a:defRPr/>
              </a:pPr>
              <a:t>2019/10/28</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083A7451-78A2-4913-93F2-6208C9568AA6}" type="slidenum">
              <a:rPr lang="en-CA"/>
              <a:pPr>
                <a:defRPr/>
              </a:pPr>
              <a:t>‹#›</a:t>
            </a:fld>
            <a:endParaRPr lang="en-CA"/>
          </a:p>
        </p:txBody>
      </p:sp>
    </p:spTree>
    <p:extLst>
      <p:ext uri="{BB962C8B-B14F-4D97-AF65-F5344CB8AC3E}">
        <p14:creationId xmlns:p14="http://schemas.microsoft.com/office/powerpoint/2010/main" val="1527033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2932E7C-55EA-4ABA-970A-079A9F0A048A}" type="datetime1">
              <a:rPr lang="en-CA"/>
              <a:pPr>
                <a:defRPr/>
              </a:pPr>
              <a:t>2019/10/28</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2E85729-907F-4CEA-BBE7-18946EE2DCD6}"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jdickie@dickieandlyman.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188" y="2205038"/>
            <a:ext cx="7772400" cy="1470025"/>
          </a:xfrm>
        </p:spPr>
        <p:txBody>
          <a:bodyPr rtlCol="0">
            <a:normAutofit/>
          </a:bodyPr>
          <a:lstStyle/>
          <a:p>
            <a:pPr eaLnBrk="1" fontAlgn="auto" hangingPunct="1">
              <a:spcAft>
                <a:spcPts val="0"/>
              </a:spcAft>
              <a:defRPr/>
            </a:pPr>
            <a:r>
              <a:rPr lang="en-CA" dirty="0">
                <a:latin typeface="Arial" panose="020B0604020202020204" pitchFamily="34" charset="0"/>
                <a:cs typeface="Arial" panose="020B0604020202020204" pitchFamily="34" charset="0"/>
              </a:rPr>
              <a:t>Landlord licensing moves</a:t>
            </a:r>
            <a:br>
              <a:rPr lang="en-CA" dirty="0">
                <a:latin typeface="Arial" panose="020B0604020202020204" pitchFamily="34" charset="0"/>
                <a:cs typeface="Arial" panose="020B0604020202020204" pitchFamily="34" charset="0"/>
              </a:rPr>
            </a:br>
            <a:r>
              <a:rPr lang="en-CA" dirty="0">
                <a:latin typeface="Arial" panose="020B0604020202020204" pitchFamily="34" charset="0"/>
                <a:cs typeface="Arial" panose="020B0604020202020204" pitchFamily="34" charset="0"/>
              </a:rPr>
              <a:t>in the City of Ottawa</a:t>
            </a:r>
          </a:p>
        </p:txBody>
      </p:sp>
      <p:sp>
        <p:nvSpPr>
          <p:cNvPr id="3" name="Subtitle 2"/>
          <p:cNvSpPr>
            <a:spLocks noGrp="1"/>
          </p:cNvSpPr>
          <p:nvPr>
            <p:ph type="subTitle" idx="1"/>
          </p:nvPr>
        </p:nvSpPr>
        <p:spPr>
          <a:xfrm>
            <a:off x="1371600" y="4652963"/>
            <a:ext cx="6400800" cy="985837"/>
          </a:xfrm>
        </p:spPr>
        <p:txBody>
          <a:bodyPr rtlCol="0">
            <a:normAutofit fontScale="85000" lnSpcReduction="10000"/>
          </a:bodyPr>
          <a:lstStyle/>
          <a:p>
            <a:pPr eaLnBrk="1" fontAlgn="auto" hangingPunct="1">
              <a:spcAft>
                <a:spcPts val="0"/>
              </a:spcAft>
              <a:defRPr/>
            </a:pPr>
            <a:r>
              <a:rPr lang="en-CA" dirty="0">
                <a:latin typeface="Arial" panose="020B0604020202020204" pitchFamily="34" charset="0"/>
                <a:cs typeface="Arial" panose="020B0604020202020204" pitchFamily="34" charset="0"/>
              </a:rPr>
              <a:t>John Dickie, Chair, </a:t>
            </a:r>
          </a:p>
          <a:p>
            <a:pPr eaLnBrk="1" fontAlgn="auto" hangingPunct="1">
              <a:spcAft>
                <a:spcPts val="0"/>
              </a:spcAft>
              <a:defRPr/>
            </a:pPr>
            <a:r>
              <a:rPr lang="en-CA" dirty="0">
                <a:latin typeface="Arial" panose="020B0604020202020204" pitchFamily="34" charset="0"/>
                <a:cs typeface="Arial" panose="020B0604020202020204" pitchFamily="34" charset="0"/>
              </a:rPr>
              <a:t>Eastern Ontario Landlord Organization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lstStyle/>
          <a:p>
            <a:pPr eaLnBrk="1" hangingPunct="1"/>
            <a:r>
              <a:rPr lang="en-CA" altLang="en-US" sz="2800" dirty="0">
                <a:latin typeface="Arial" panose="020B0604020202020204" pitchFamily="34" charset="0"/>
                <a:cs typeface="Arial" panose="020B0604020202020204" pitchFamily="34" charset="0"/>
              </a:rPr>
              <a:t>EOLO engaged with landlords to inform them about the issues and the consultations</a:t>
            </a:r>
          </a:p>
          <a:p>
            <a:pPr eaLnBrk="1" hangingPunct="1"/>
            <a:r>
              <a:rPr lang="en-CA" altLang="en-US" sz="2800" dirty="0">
                <a:latin typeface="Arial" panose="020B0604020202020204" pitchFamily="34" charset="0"/>
                <a:cs typeface="Arial" panose="020B0604020202020204" pitchFamily="34" charset="0"/>
              </a:rPr>
              <a:t>EOLO made two 20-page written submissions to the consultants and City staff:</a:t>
            </a:r>
          </a:p>
          <a:p>
            <a:pPr lvl="1" eaLnBrk="1" hangingPunct="1"/>
            <a:r>
              <a:rPr lang="en-CA" altLang="en-US" sz="2200" dirty="0">
                <a:latin typeface="Arial" panose="020B0604020202020204" pitchFamily="34" charset="0"/>
                <a:cs typeface="Arial" panose="020B0604020202020204" pitchFamily="34" charset="0"/>
              </a:rPr>
              <a:t>one after the initial discussion papers, and</a:t>
            </a:r>
          </a:p>
          <a:p>
            <a:pPr lvl="1" eaLnBrk="1" hangingPunct="1"/>
            <a:r>
              <a:rPr lang="en-CA" altLang="en-US" sz="2200" dirty="0">
                <a:latin typeface="Arial" panose="020B0604020202020204" pitchFamily="34" charset="0"/>
                <a:cs typeface="Arial" panose="020B0604020202020204" pitchFamily="34" charset="0"/>
              </a:rPr>
              <a:t>one after the Rental Housing Policy Options paper.</a:t>
            </a:r>
          </a:p>
          <a:p>
            <a:pPr eaLnBrk="1" hangingPunct="1"/>
            <a:r>
              <a:rPr lang="en-CA" altLang="en-US" sz="2800" dirty="0">
                <a:latin typeface="Arial" panose="020B0604020202020204" pitchFamily="34" charset="0"/>
                <a:cs typeface="Arial" panose="020B0604020202020204" pitchFamily="34" charset="0"/>
              </a:rPr>
              <a:t>EOLO has met and discussed the issues in detail with:</a:t>
            </a:r>
          </a:p>
          <a:p>
            <a:pPr lvl="1" eaLnBrk="1" hangingPunct="1"/>
            <a:r>
              <a:rPr lang="en-CA" altLang="en-US" sz="2200" dirty="0">
                <a:latin typeface="Arial" panose="020B0604020202020204" pitchFamily="34" charset="0"/>
                <a:cs typeface="Arial" panose="020B0604020202020204" pitchFamily="34" charset="0"/>
              </a:rPr>
              <a:t>City staff</a:t>
            </a:r>
          </a:p>
          <a:p>
            <a:pPr lvl="1" eaLnBrk="1" hangingPunct="1"/>
            <a:r>
              <a:rPr lang="en-CA" altLang="en-US" sz="2200" dirty="0">
                <a:latin typeface="Arial" panose="020B0604020202020204" pitchFamily="34" charset="0"/>
                <a:cs typeface="Arial" panose="020B0604020202020204" pitchFamily="34" charset="0"/>
              </a:rPr>
              <a:t>Mayor Watson’s key staff people</a:t>
            </a:r>
          </a:p>
          <a:p>
            <a:pPr lvl="1" eaLnBrk="1" hangingPunct="1"/>
            <a:r>
              <a:rPr lang="en-CA" altLang="en-US" sz="2200" dirty="0" smtClean="0">
                <a:latin typeface="Arial" panose="020B0604020202020204" pitchFamily="34" charset="0"/>
                <a:cs typeface="Arial" panose="020B0604020202020204" pitchFamily="34" charset="0"/>
              </a:rPr>
              <a:t>Numerous Councillors</a:t>
            </a:r>
            <a:endParaRPr lang="en-CA" altLang="en-US" sz="2200" dirty="0">
              <a:latin typeface="Arial" panose="020B0604020202020204" pitchFamily="34" charset="0"/>
              <a:cs typeface="Arial" panose="020B0604020202020204" pitchFamily="34" charset="0"/>
            </a:endParaRPr>
          </a:p>
          <a:p>
            <a:pPr eaLnBrk="1" hangingPunct="1"/>
            <a:endParaRPr lang="en-CA" altLang="en-US" sz="2800" dirty="0">
              <a:latin typeface="Arial" panose="020B0604020202020204" pitchFamily="34" charset="0"/>
              <a:cs typeface="Arial" panose="020B0604020202020204" pitchFamily="34" charset="0"/>
            </a:endParaRPr>
          </a:p>
        </p:txBody>
      </p:sp>
      <p:sp>
        <p:nvSpPr>
          <p:cNvPr id="6"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CA" altLang="en-US" sz="4000" dirty="0">
                <a:latin typeface="Arial" panose="020B0604020202020204" pitchFamily="34" charset="0"/>
                <a:cs typeface="Arial" panose="020B0604020202020204" pitchFamily="34" charset="0"/>
              </a:rPr>
              <a:t>EOLO’s actions</a:t>
            </a:r>
          </a:p>
        </p:txBody>
      </p:sp>
    </p:spTree>
    <p:extLst>
      <p:ext uri="{BB962C8B-B14F-4D97-AF65-F5344CB8AC3E}">
        <p14:creationId xmlns:p14="http://schemas.microsoft.com/office/powerpoint/2010/main" val="3014130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lstStyle/>
          <a:p>
            <a:pPr eaLnBrk="1" hangingPunct="1"/>
            <a:r>
              <a:rPr lang="en-CA" altLang="en-US" sz="2800" dirty="0">
                <a:latin typeface="Arial" panose="020B0604020202020204" pitchFamily="34" charset="0"/>
                <a:cs typeface="Arial" panose="020B0604020202020204" pitchFamily="34" charset="0"/>
              </a:rPr>
              <a:t>Within typical licensing schemes, businesses:</a:t>
            </a:r>
          </a:p>
          <a:p>
            <a:pPr lvl="1" eaLnBrk="1" hangingPunct="1"/>
            <a:r>
              <a:rPr lang="en-CA" altLang="en-US" sz="2400" dirty="0">
                <a:latin typeface="Arial" panose="020B0604020202020204" pitchFamily="34" charset="0"/>
                <a:cs typeface="Arial" panose="020B0604020202020204" pitchFamily="34" charset="0"/>
              </a:rPr>
              <a:t>have to register, </a:t>
            </a:r>
          </a:p>
          <a:p>
            <a:pPr lvl="1" eaLnBrk="1" hangingPunct="1"/>
            <a:r>
              <a:rPr lang="en-CA" altLang="en-US" sz="2400" dirty="0">
                <a:latin typeface="Arial" panose="020B0604020202020204" pitchFamily="34" charset="0"/>
                <a:cs typeface="Arial" panose="020B0604020202020204" pitchFamily="34" charset="0"/>
              </a:rPr>
              <a:t>are inspected, and </a:t>
            </a:r>
          </a:p>
          <a:p>
            <a:pPr lvl="1" eaLnBrk="1" hangingPunct="1"/>
            <a:r>
              <a:rPr lang="en-CA" altLang="en-US" sz="2400" dirty="0">
                <a:latin typeface="Arial" panose="020B0604020202020204" pitchFamily="34" charset="0"/>
                <a:cs typeface="Arial" panose="020B0604020202020204" pitchFamily="34" charset="0"/>
              </a:rPr>
              <a:t>if they fulfill all the registration requirements and pass the inspections, the City issues a license. </a:t>
            </a:r>
          </a:p>
          <a:p>
            <a:pPr eaLnBrk="1" hangingPunct="1"/>
            <a:r>
              <a:rPr lang="en-CA" altLang="en-US" sz="2800" dirty="0">
                <a:latin typeface="Arial" panose="020B0604020202020204" pitchFamily="34" charset="0"/>
                <a:cs typeface="Arial" panose="020B0604020202020204" pitchFamily="34" charset="0"/>
              </a:rPr>
              <a:t>Licensing exposes the City to potential liability for issuing a license to a noncompliant or harmful business.</a:t>
            </a:r>
          </a:p>
          <a:p>
            <a:pPr eaLnBrk="1" hangingPunct="1"/>
            <a:r>
              <a:rPr lang="en-CA" altLang="en-US" sz="2800" dirty="0" smtClean="0">
                <a:latin typeface="Arial" panose="020B0604020202020204" pitchFamily="34" charset="0"/>
                <a:cs typeface="Arial" panose="020B0604020202020204" pitchFamily="34" charset="0"/>
              </a:rPr>
              <a:t>Landlord </a:t>
            </a:r>
            <a:r>
              <a:rPr lang="en-CA" altLang="en-US" sz="2800" dirty="0">
                <a:latin typeface="Arial" panose="020B0604020202020204" pitchFamily="34" charset="0"/>
                <a:cs typeface="Arial" panose="020B0604020202020204" pitchFamily="34" charset="0"/>
              </a:rPr>
              <a:t>licensing as a whole seems no longer to be on the table.</a:t>
            </a:r>
          </a:p>
        </p:txBody>
      </p:sp>
      <p:sp>
        <p:nvSpPr>
          <p:cNvPr id="5"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CA" altLang="en-US" sz="4000" dirty="0">
                <a:latin typeface="Arial" panose="020B0604020202020204" pitchFamily="34" charset="0"/>
                <a:cs typeface="Arial" panose="020B0604020202020204" pitchFamily="34" charset="0"/>
              </a:rPr>
              <a:t>Rental licensing or registration</a:t>
            </a:r>
            <a:endParaRPr lang="en-CA"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8783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pPr eaLnBrk="1" hangingPunct="1">
              <a:buFont typeface="Arial" charset="0"/>
              <a:buChar char="•"/>
              <a:defRPr/>
            </a:pPr>
            <a:r>
              <a:rPr lang="en-CA" altLang="en-US" sz="2800" dirty="0">
                <a:latin typeface="Arial" panose="020B0604020202020204" pitchFamily="34" charset="0"/>
                <a:cs typeface="Arial" panose="020B0604020202020204" pitchFamily="34" charset="0"/>
              </a:rPr>
              <a:t>The consultant suggested that there could be a landlord registration system and proactive inspections, instead of licensing. </a:t>
            </a:r>
          </a:p>
          <a:p>
            <a:pPr eaLnBrk="1" hangingPunct="1">
              <a:buFont typeface="Arial" charset="0"/>
              <a:buChar char="•"/>
              <a:defRPr/>
            </a:pPr>
            <a:r>
              <a:rPr lang="en-CA" altLang="en-US" sz="2800" dirty="0">
                <a:latin typeface="Arial" panose="020B0604020202020204" pitchFamily="34" charset="0"/>
                <a:cs typeface="Arial" panose="020B0604020202020204" pitchFamily="34" charset="0"/>
              </a:rPr>
              <a:t>Depending on the details, that could be almost as bad as licensing. </a:t>
            </a:r>
          </a:p>
          <a:p>
            <a:pPr eaLnBrk="1" hangingPunct="1">
              <a:buFont typeface="Arial" charset="0"/>
              <a:buChar char="•"/>
              <a:defRPr/>
            </a:pPr>
            <a:r>
              <a:rPr lang="en-CA" altLang="en-US" sz="2800" dirty="0">
                <a:latin typeface="Arial" panose="020B0604020202020204" pitchFamily="34" charset="0"/>
                <a:cs typeface="Arial" panose="020B0604020202020204" pitchFamily="34" charset="0"/>
              </a:rPr>
              <a:t>It could: </a:t>
            </a:r>
          </a:p>
          <a:p>
            <a:pPr lvl="1" eaLnBrk="1" hangingPunct="1">
              <a:buFont typeface="Arial" charset="0"/>
              <a:buChar char="•"/>
              <a:defRPr/>
            </a:pPr>
            <a:r>
              <a:rPr lang="en-CA" altLang="en-US" sz="2400" dirty="0">
                <a:latin typeface="Arial" panose="020B0604020202020204" pitchFamily="34" charset="0"/>
                <a:cs typeface="Arial" panose="020B0604020202020204" pitchFamily="34" charset="0"/>
              </a:rPr>
              <a:t>cost almost as much, </a:t>
            </a:r>
          </a:p>
          <a:p>
            <a:pPr lvl="1" eaLnBrk="1" hangingPunct="1">
              <a:buFont typeface="Arial" charset="0"/>
              <a:buChar char="•"/>
              <a:defRPr/>
            </a:pPr>
            <a:r>
              <a:rPr lang="en-CA" altLang="en-US" sz="2400" dirty="0">
                <a:latin typeface="Arial" panose="020B0604020202020204" pitchFamily="34" charset="0"/>
                <a:cs typeface="Arial" panose="020B0604020202020204" pitchFamily="34" charset="0"/>
              </a:rPr>
              <a:t>take almost as much work for landlords, and  </a:t>
            </a:r>
          </a:p>
          <a:p>
            <a:pPr lvl="1" eaLnBrk="1" hangingPunct="1">
              <a:buFont typeface="Arial" charset="0"/>
              <a:buChar char="•"/>
              <a:defRPr/>
            </a:pPr>
            <a:r>
              <a:rPr lang="en-CA" altLang="en-US" sz="2400" dirty="0">
                <a:latin typeface="Arial" panose="020B0604020202020204" pitchFamily="34" charset="0"/>
                <a:cs typeface="Arial" panose="020B0604020202020204" pitchFamily="34" charset="0"/>
              </a:rPr>
              <a:t>have practically the same negative effect on rental supply, availability, and rents as licensing.</a:t>
            </a:r>
          </a:p>
        </p:txBody>
      </p:sp>
      <p:sp>
        <p:nvSpPr>
          <p:cNvPr id="2" name="Slide Number Placeholder 1"/>
          <p:cNvSpPr>
            <a:spLocks noGrp="1"/>
          </p:cNvSpPr>
          <p:nvPr>
            <p:ph type="sldNum" sz="quarter" idx="12"/>
          </p:nvPr>
        </p:nvSpPr>
        <p:spPr/>
        <p:txBody>
          <a:bodyPr/>
          <a:lstStyle/>
          <a:p>
            <a:pPr>
              <a:defRPr/>
            </a:pPr>
            <a:fld id="{2BBAC3D7-91F4-49C7-B823-984C96B4C770}" type="slidenum">
              <a:rPr lang="en-CA" smtClean="0"/>
              <a:pPr>
                <a:defRPr/>
              </a:pPr>
              <a:t>12</a:t>
            </a:fld>
            <a:endParaRPr lang="en-CA"/>
          </a:p>
        </p:txBody>
      </p:sp>
      <p:sp>
        <p:nvSpPr>
          <p:cNvPr id="6"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CA" altLang="en-US" sz="4000" dirty="0">
                <a:latin typeface="Arial" panose="020B0604020202020204" pitchFamily="34" charset="0"/>
                <a:cs typeface="Arial" panose="020B0604020202020204" pitchFamily="34" charset="0"/>
              </a:rPr>
              <a:t>Rental licensing or registration</a:t>
            </a:r>
            <a:endParaRPr lang="en-CA"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9192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456213" y="1196752"/>
            <a:ext cx="8229600" cy="4525963"/>
          </a:xfrm>
        </p:spPr>
        <p:txBody>
          <a:bodyPr/>
          <a:lstStyle/>
          <a:p>
            <a:pPr eaLnBrk="1" hangingPunct="1"/>
            <a:r>
              <a:rPr lang="en-CA" altLang="en-US" sz="2800" dirty="0">
                <a:latin typeface="Arial" panose="020B0604020202020204" pitchFamily="34" charset="0"/>
                <a:cs typeface="Arial" panose="020B0604020202020204" pitchFamily="34" charset="0"/>
              </a:rPr>
              <a:t>Is the rental quality problem serious and widespread</a:t>
            </a:r>
            <a:r>
              <a:rPr lang="en-CA" altLang="en-US" sz="2800" dirty="0" smtClean="0">
                <a:latin typeface="Arial" panose="020B0604020202020204" pitchFamily="34" charset="0"/>
                <a:cs typeface="Arial" panose="020B0604020202020204" pitchFamily="34" charset="0"/>
              </a:rPr>
              <a:t>?</a:t>
            </a:r>
          </a:p>
          <a:p>
            <a:pPr eaLnBrk="1" hangingPunct="1"/>
            <a:r>
              <a:rPr lang="en-CA" altLang="en-US" sz="2800" dirty="0" smtClean="0">
                <a:latin typeface="Arial" panose="020B0604020202020204" pitchFamily="34" charset="0"/>
                <a:cs typeface="Arial" panose="020B0604020202020204" pitchFamily="34" charset="0"/>
              </a:rPr>
              <a:t>What specific things does the City want to achieve?</a:t>
            </a:r>
            <a:endParaRPr lang="en-CA" altLang="en-US" sz="2800" dirty="0">
              <a:latin typeface="Arial" panose="020B0604020202020204" pitchFamily="34" charset="0"/>
              <a:cs typeface="Arial" panose="020B0604020202020204" pitchFamily="34" charset="0"/>
            </a:endParaRPr>
          </a:p>
          <a:p>
            <a:pPr lvl="1" eaLnBrk="1" hangingPunct="1"/>
            <a:r>
              <a:rPr lang="en-CA" altLang="en-US" sz="2200" dirty="0">
                <a:latin typeface="Arial" panose="020B0604020202020204" pitchFamily="34" charset="0"/>
                <a:cs typeface="Arial" panose="020B0604020202020204" pitchFamily="34" charset="0"/>
              </a:rPr>
              <a:t>Improving ineffective enforcement</a:t>
            </a:r>
          </a:p>
          <a:p>
            <a:pPr lvl="1" eaLnBrk="1" hangingPunct="1"/>
            <a:r>
              <a:rPr lang="en-CA" altLang="en-US" sz="2200" dirty="0">
                <a:latin typeface="Arial" panose="020B0604020202020204" pitchFamily="34" charset="0"/>
                <a:cs typeface="Arial" panose="020B0604020202020204" pitchFamily="34" charset="0"/>
              </a:rPr>
              <a:t>Gaining entry</a:t>
            </a:r>
          </a:p>
          <a:p>
            <a:pPr lvl="1" eaLnBrk="1" hangingPunct="1"/>
            <a:r>
              <a:rPr lang="en-CA" altLang="en-US" sz="2200" dirty="0">
                <a:latin typeface="Arial" panose="020B0604020202020204" pitchFamily="34" charset="0"/>
                <a:cs typeface="Arial" panose="020B0604020202020204" pitchFamily="34" charset="0"/>
              </a:rPr>
              <a:t>Financing more inspections</a:t>
            </a:r>
          </a:p>
          <a:p>
            <a:pPr lvl="1" eaLnBrk="1" hangingPunct="1"/>
            <a:r>
              <a:rPr lang="en-CA" altLang="en-US" sz="2200" dirty="0" smtClean="0">
                <a:latin typeface="Arial" panose="020B0604020202020204" pitchFamily="34" charset="0"/>
                <a:cs typeface="Arial" panose="020B0604020202020204" pitchFamily="34" charset="0"/>
              </a:rPr>
              <a:t>Addressing deficiencies </a:t>
            </a:r>
            <a:r>
              <a:rPr lang="en-CA" altLang="en-US" sz="2200" dirty="0">
                <a:latin typeface="Arial" panose="020B0604020202020204" pitchFamily="34" charset="0"/>
                <a:cs typeface="Arial" panose="020B0604020202020204" pitchFamily="34" charset="0"/>
              </a:rPr>
              <a:t>in LTB enforcement</a:t>
            </a:r>
          </a:p>
          <a:p>
            <a:pPr lvl="1" eaLnBrk="1" hangingPunct="1"/>
            <a:r>
              <a:rPr lang="en-CA" altLang="en-US" sz="2200" dirty="0">
                <a:latin typeface="Arial" panose="020B0604020202020204" pitchFamily="34" charset="0"/>
                <a:cs typeface="Arial" panose="020B0604020202020204" pitchFamily="34" charset="0"/>
              </a:rPr>
              <a:t>Helping fearful tenants enforce their rights</a:t>
            </a:r>
          </a:p>
          <a:p>
            <a:pPr eaLnBrk="1" hangingPunct="1"/>
            <a:endParaRPr lang="en-CA" altLang="en-US" sz="2400" dirty="0">
              <a:latin typeface="Arial" panose="020B0604020202020204" pitchFamily="34" charset="0"/>
              <a:cs typeface="Arial" panose="020B0604020202020204" pitchFamily="34" charset="0"/>
            </a:endParaRPr>
          </a:p>
          <a:p>
            <a:pPr eaLnBrk="1" hangingPunct="1"/>
            <a:endParaRPr lang="en-CA" altLang="en-US" sz="2400" dirty="0">
              <a:latin typeface="Arial" panose="020B0604020202020204" pitchFamily="34" charset="0"/>
              <a:cs typeface="Arial" panose="020B0604020202020204" pitchFamily="34" charset="0"/>
            </a:endParaRPr>
          </a:p>
          <a:p>
            <a:pPr eaLnBrk="1" hangingPunct="1"/>
            <a:endParaRPr lang="en-CA" altLang="en-US" sz="2400" dirty="0">
              <a:latin typeface="Arial" panose="020B0604020202020204" pitchFamily="34" charset="0"/>
              <a:cs typeface="Arial" panose="020B0604020202020204" pitchFamily="34" charset="0"/>
            </a:endParaRPr>
          </a:p>
          <a:p>
            <a:pPr eaLnBrk="1" hangingPunct="1"/>
            <a:endParaRPr lang="en-CA" altLang="en-US" sz="2400" dirty="0">
              <a:latin typeface="Arial" panose="020B0604020202020204" pitchFamily="34" charset="0"/>
              <a:cs typeface="Arial" panose="020B0604020202020204" pitchFamily="34" charset="0"/>
            </a:endParaRPr>
          </a:p>
          <a:p>
            <a:pPr eaLnBrk="1" hangingPunct="1"/>
            <a:endParaRPr lang="en-CA" altLang="en-US" sz="2400" dirty="0">
              <a:latin typeface="Arial" panose="020B0604020202020204" pitchFamily="34" charset="0"/>
              <a:cs typeface="Arial" panose="020B0604020202020204" pitchFamily="34" charset="0"/>
            </a:endParaRPr>
          </a:p>
          <a:p>
            <a:pPr eaLnBrk="1" hangingPunct="1"/>
            <a:endParaRPr lang="en-CA" altLang="en-US" sz="28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a:defRPr/>
            </a:pPr>
            <a:fld id="{0BBA0E66-301C-4C37-8F6E-696D6C72045A}" type="slidenum">
              <a:rPr lang="en-CA" smtClean="0"/>
              <a:pPr>
                <a:defRPr/>
              </a:pPr>
              <a:t>13</a:t>
            </a:fld>
            <a:endParaRPr lang="en-CA"/>
          </a:p>
        </p:txBody>
      </p:sp>
      <p:sp>
        <p:nvSpPr>
          <p:cNvPr id="7"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CA" altLang="en-US" sz="3600" dirty="0">
                <a:latin typeface="Arial" panose="020B0604020202020204" pitchFamily="34" charset="0"/>
                <a:cs typeface="Arial" panose="020B0604020202020204" pitchFamily="34" charset="0"/>
              </a:rPr>
              <a:t>The key </a:t>
            </a:r>
            <a:r>
              <a:rPr lang="en-CA" altLang="en-US" sz="3600" dirty="0" smtClean="0">
                <a:latin typeface="Arial" panose="020B0604020202020204" pitchFamily="34" charset="0"/>
                <a:cs typeface="Arial" panose="020B0604020202020204" pitchFamily="34" charset="0"/>
              </a:rPr>
              <a:t>issues in deciding good policy</a:t>
            </a:r>
            <a:endParaRPr lang="en-CA" alt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1157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456213" y="1507633"/>
            <a:ext cx="8229600" cy="4215082"/>
          </a:xfrm>
        </p:spPr>
        <p:txBody>
          <a:bodyPr/>
          <a:lstStyle/>
          <a:p>
            <a:pPr lvl="1" eaLnBrk="1" hangingPunct="1">
              <a:buFont typeface="Arial" panose="020B0604020202020204" pitchFamily="34" charset="0"/>
              <a:buChar char="•"/>
            </a:pPr>
            <a:r>
              <a:rPr lang="en-CA" altLang="en-US" sz="2400" dirty="0">
                <a:latin typeface="Arial" panose="020B0604020202020204" pitchFamily="34" charset="0"/>
                <a:cs typeface="Arial" panose="020B0604020202020204" pitchFamily="34" charset="0"/>
              </a:rPr>
              <a:t>In their report “Property Standards in Rental Housing”, City staff reported on the service call types for all 23 City wards. </a:t>
            </a:r>
          </a:p>
          <a:p>
            <a:pPr lvl="1" eaLnBrk="1" hangingPunct="1">
              <a:buFont typeface="Arial" panose="020B0604020202020204" pitchFamily="34" charset="0"/>
              <a:buChar char="•"/>
            </a:pPr>
            <a:r>
              <a:rPr lang="en-CA" altLang="en-US" sz="2400" dirty="0">
                <a:latin typeface="Arial" panose="020B0604020202020204" pitchFamily="34" charset="0"/>
                <a:cs typeface="Arial" panose="020B0604020202020204" pitchFamily="34" charset="0"/>
              </a:rPr>
              <a:t>The report states, “Approximately 9 out of 10 rental properties have not been subject to a property standards complaint over the previous decade.” Another 7% were the subject of only one call. Only 3% were subject to two or more calls. (page 7)</a:t>
            </a:r>
          </a:p>
          <a:p>
            <a:pPr lvl="1" eaLnBrk="1" hangingPunct="1">
              <a:buFont typeface="Arial" panose="020B0604020202020204" pitchFamily="34" charset="0"/>
              <a:buChar char="•"/>
            </a:pPr>
            <a:r>
              <a:rPr lang="en-CA" altLang="en-US" sz="2400" dirty="0">
                <a:latin typeface="Arial" panose="020B0604020202020204" pitchFamily="34" charset="0"/>
                <a:cs typeface="Arial" panose="020B0604020202020204" pitchFamily="34" charset="0"/>
              </a:rPr>
              <a:t>The consultants’ report states that only “a small minority of rental housing” is “in poor shape” or run  by “landlords who are not responsive to tenant  needs” (page 24).</a:t>
            </a:r>
          </a:p>
        </p:txBody>
      </p:sp>
      <p:sp>
        <p:nvSpPr>
          <p:cNvPr id="2" name="Slide Number Placeholder 1"/>
          <p:cNvSpPr>
            <a:spLocks noGrp="1"/>
          </p:cNvSpPr>
          <p:nvPr>
            <p:ph type="sldNum" sz="quarter" idx="12"/>
          </p:nvPr>
        </p:nvSpPr>
        <p:spPr/>
        <p:txBody>
          <a:bodyPr/>
          <a:lstStyle/>
          <a:p>
            <a:pPr>
              <a:defRPr/>
            </a:pPr>
            <a:fld id="{0BBA0E66-301C-4C37-8F6E-696D6C72045A}" type="slidenum">
              <a:rPr lang="en-CA" smtClean="0"/>
              <a:pPr>
                <a:defRPr/>
              </a:pPr>
              <a:t>14</a:t>
            </a:fld>
            <a:endParaRPr lang="en-CA"/>
          </a:p>
        </p:txBody>
      </p:sp>
      <p:sp>
        <p:nvSpPr>
          <p:cNvPr id="7" name="Title 1"/>
          <p:cNvSpPr txBox="1">
            <a:spLocks/>
          </p:cNvSpPr>
          <p:nvPr/>
        </p:nvSpPr>
        <p:spPr bwMode="auto">
          <a:xfrm>
            <a:off x="445453" y="36463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CA" altLang="en-US" sz="3200" dirty="0">
                <a:latin typeface="Arial" panose="020B0604020202020204" pitchFamily="34" charset="0"/>
                <a:cs typeface="Arial" panose="020B0604020202020204" pitchFamily="34" charset="0"/>
              </a:rPr>
              <a:t>Is the rental quality problem serious and widespread?</a:t>
            </a:r>
          </a:p>
        </p:txBody>
      </p:sp>
    </p:spTree>
    <p:extLst>
      <p:ext uri="{BB962C8B-B14F-4D97-AF65-F5344CB8AC3E}">
        <p14:creationId xmlns:p14="http://schemas.microsoft.com/office/powerpoint/2010/main" val="557442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464104" y="1268760"/>
            <a:ext cx="8229600" cy="4525963"/>
          </a:xfrm>
        </p:spPr>
        <p:txBody>
          <a:bodyPr/>
          <a:lstStyle/>
          <a:p>
            <a:pPr lvl="1" eaLnBrk="1" hangingPunct="1">
              <a:buFont typeface="Arial" panose="020B0604020202020204" pitchFamily="34" charset="0"/>
              <a:buChar char="•"/>
            </a:pPr>
            <a:r>
              <a:rPr lang="en-CA" altLang="en-US" sz="2400" dirty="0">
                <a:latin typeface="Arial" panose="020B0604020202020204" pitchFamily="34" charset="0"/>
                <a:cs typeface="Arial" panose="020B0604020202020204" pitchFamily="34" charset="0"/>
              </a:rPr>
              <a:t>A more cost-effective solution would be more concerted action to address the limited number of problem addresses.</a:t>
            </a:r>
          </a:p>
          <a:p>
            <a:pPr lvl="1" eaLnBrk="1" hangingPunct="1">
              <a:buFont typeface="Arial" panose="020B0604020202020204" pitchFamily="34" charset="0"/>
              <a:buChar char="•"/>
            </a:pPr>
            <a:r>
              <a:rPr lang="en-CA" altLang="en-US" sz="2400" dirty="0">
                <a:latin typeface="Arial" panose="020B0604020202020204" pitchFamily="34" charset="0"/>
                <a:cs typeface="Arial" panose="020B0604020202020204" pitchFamily="34" charset="0"/>
              </a:rPr>
              <a:t>Alternately, when the violations are the failure to repair properties after notice, then the City could have the work done, and add the cost to the property’s tax bill.</a:t>
            </a:r>
          </a:p>
          <a:p>
            <a:pPr lvl="1" eaLnBrk="1" hangingPunct="1">
              <a:buFont typeface="Arial" panose="020B0604020202020204" pitchFamily="34" charset="0"/>
              <a:buChar char="•"/>
            </a:pPr>
            <a:r>
              <a:rPr lang="en-CA" altLang="en-US" sz="2400" dirty="0">
                <a:latin typeface="Arial" panose="020B0604020202020204" pitchFamily="34" charset="0"/>
                <a:cs typeface="Arial" panose="020B0604020202020204" pitchFamily="34" charset="0"/>
              </a:rPr>
              <a:t>The consultant has also suggested that some by-law enforcement be done by sweeps through areas by by-law officers, who would ticket those who violate the property and maintenance standards. </a:t>
            </a:r>
          </a:p>
        </p:txBody>
      </p:sp>
      <p:sp>
        <p:nvSpPr>
          <p:cNvPr id="2" name="Slide Number Placeholder 1"/>
          <p:cNvSpPr>
            <a:spLocks noGrp="1"/>
          </p:cNvSpPr>
          <p:nvPr>
            <p:ph type="sldNum" sz="quarter" idx="12"/>
          </p:nvPr>
        </p:nvSpPr>
        <p:spPr/>
        <p:txBody>
          <a:bodyPr/>
          <a:lstStyle/>
          <a:p>
            <a:pPr>
              <a:defRPr/>
            </a:pPr>
            <a:fld id="{0BBA0E66-301C-4C37-8F6E-696D6C72045A}" type="slidenum">
              <a:rPr lang="en-CA" smtClean="0"/>
              <a:pPr>
                <a:defRPr/>
              </a:pPr>
              <a:t>15</a:t>
            </a:fld>
            <a:endParaRPr lang="en-CA"/>
          </a:p>
        </p:txBody>
      </p:sp>
      <p:sp>
        <p:nvSpPr>
          <p:cNvPr id="6"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CA" altLang="en-US" sz="4000" dirty="0">
                <a:latin typeface="Arial" panose="020B0604020202020204" pitchFamily="34" charset="0"/>
                <a:cs typeface="Arial" panose="020B0604020202020204" pitchFamily="34" charset="0"/>
              </a:rPr>
              <a:t>Improving ineffective enforcement</a:t>
            </a:r>
          </a:p>
        </p:txBody>
      </p:sp>
    </p:spTree>
    <p:extLst>
      <p:ext uri="{BB962C8B-B14F-4D97-AF65-F5344CB8AC3E}">
        <p14:creationId xmlns:p14="http://schemas.microsoft.com/office/powerpoint/2010/main" val="670277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457200" y="1340768"/>
            <a:ext cx="8229600" cy="4525963"/>
          </a:xfrm>
        </p:spPr>
        <p:txBody>
          <a:bodyPr/>
          <a:lstStyle/>
          <a:p>
            <a:pPr lvl="1" eaLnBrk="1" hangingPunct="1">
              <a:buFont typeface="Arial" panose="020B0604020202020204" pitchFamily="34" charset="0"/>
              <a:buChar char="•"/>
            </a:pPr>
            <a:r>
              <a:rPr lang="en-CA" altLang="en-US" sz="2400" dirty="0">
                <a:latin typeface="Arial" panose="020B0604020202020204" pitchFamily="34" charset="0"/>
                <a:cs typeface="Arial" panose="020B0604020202020204" pitchFamily="34" charset="0"/>
              </a:rPr>
              <a:t>EOLO is not opposed to enhanced enforcement in principle.</a:t>
            </a:r>
          </a:p>
          <a:p>
            <a:pPr lvl="1" eaLnBrk="1" hangingPunct="1">
              <a:buFont typeface="Arial" panose="020B0604020202020204" pitchFamily="34" charset="0"/>
              <a:buChar char="•"/>
            </a:pPr>
            <a:r>
              <a:rPr lang="en-CA" altLang="en-US" sz="2400" dirty="0">
                <a:latin typeface="Arial" panose="020B0604020202020204" pitchFamily="34" charset="0"/>
                <a:cs typeface="Arial" panose="020B0604020202020204" pitchFamily="34" charset="0"/>
              </a:rPr>
              <a:t>However, various legal rules need to be taken into account, including:</a:t>
            </a:r>
          </a:p>
          <a:p>
            <a:pPr lvl="2" eaLnBrk="1" hangingPunct="1"/>
            <a:r>
              <a:rPr lang="en-CA" altLang="en-US" sz="2000" dirty="0">
                <a:latin typeface="Arial" panose="020B0604020202020204" pitchFamily="34" charset="0"/>
                <a:cs typeface="Arial" panose="020B0604020202020204" pitchFamily="34" charset="0"/>
              </a:rPr>
              <a:t>Not making a mess and proper waste handling is the responsibility of all tenants, subject to the landlord’s subsequent responsibility to clean up, and pursue the tenants for the cost of the clean up.</a:t>
            </a:r>
          </a:p>
          <a:p>
            <a:pPr lvl="2" eaLnBrk="1" hangingPunct="1"/>
            <a:r>
              <a:rPr lang="en-CA" altLang="en-US" sz="2000" dirty="0">
                <a:latin typeface="Arial" panose="020B0604020202020204" pitchFamily="34" charset="0"/>
                <a:cs typeface="Arial" panose="020B0604020202020204" pitchFamily="34" charset="0"/>
              </a:rPr>
              <a:t>The responsibility to remedy deficiencies can be that of the landlord or the tenant or both (or even a third party, if they have caused the problem).</a:t>
            </a:r>
          </a:p>
          <a:p>
            <a:pPr lvl="2" eaLnBrk="1" hangingPunct="1"/>
            <a:r>
              <a:rPr lang="en-CA" altLang="en-US" sz="2000" dirty="0">
                <a:latin typeface="Arial" panose="020B0604020202020204" pitchFamily="34" charset="0"/>
                <a:cs typeface="Arial" panose="020B0604020202020204" pitchFamily="34" charset="0"/>
              </a:rPr>
              <a:t>Tenants need to notify landlords that work is needed to       the interior of rental units.</a:t>
            </a:r>
          </a:p>
        </p:txBody>
      </p:sp>
      <p:sp>
        <p:nvSpPr>
          <p:cNvPr id="2" name="Slide Number Placeholder 1"/>
          <p:cNvSpPr>
            <a:spLocks noGrp="1"/>
          </p:cNvSpPr>
          <p:nvPr>
            <p:ph type="sldNum" sz="quarter" idx="12"/>
          </p:nvPr>
        </p:nvSpPr>
        <p:spPr/>
        <p:txBody>
          <a:bodyPr/>
          <a:lstStyle/>
          <a:p>
            <a:pPr>
              <a:defRPr/>
            </a:pPr>
            <a:fld id="{0BBA0E66-301C-4C37-8F6E-696D6C72045A}" type="slidenum">
              <a:rPr lang="en-CA" smtClean="0"/>
              <a:pPr>
                <a:defRPr/>
              </a:pPr>
              <a:t>16</a:t>
            </a:fld>
            <a:endParaRPr lang="en-CA"/>
          </a:p>
        </p:txBody>
      </p:sp>
      <p:sp>
        <p:nvSpPr>
          <p:cNvPr id="6"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CA" altLang="en-US" sz="4000" dirty="0">
                <a:latin typeface="Arial" panose="020B0604020202020204" pitchFamily="34" charset="0"/>
                <a:cs typeface="Arial" panose="020B0604020202020204" pitchFamily="34" charset="0"/>
              </a:rPr>
              <a:t>Improving ineffective enforcement</a:t>
            </a:r>
          </a:p>
        </p:txBody>
      </p:sp>
    </p:spTree>
    <p:extLst>
      <p:ext uri="{BB962C8B-B14F-4D97-AF65-F5344CB8AC3E}">
        <p14:creationId xmlns:p14="http://schemas.microsoft.com/office/powerpoint/2010/main" val="3111002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465091" y="1340768"/>
            <a:ext cx="8229600" cy="4525963"/>
          </a:xfrm>
        </p:spPr>
        <p:txBody>
          <a:bodyPr/>
          <a:lstStyle/>
          <a:p>
            <a:pPr lvl="1" eaLnBrk="1" hangingPunct="1">
              <a:buFont typeface="Arial" panose="020B0604020202020204" pitchFamily="34" charset="0"/>
              <a:buChar char="•"/>
            </a:pPr>
            <a:r>
              <a:rPr lang="en-CA" altLang="en-US" sz="2400" dirty="0">
                <a:latin typeface="Arial" panose="020B0604020202020204" pitchFamily="34" charset="0"/>
                <a:cs typeface="Arial" panose="020B0604020202020204" pitchFamily="34" charset="0"/>
              </a:rPr>
              <a:t>As a result, enhanced enforcement should follow these rules:</a:t>
            </a:r>
          </a:p>
          <a:p>
            <a:pPr lvl="2" eaLnBrk="1" hangingPunct="1"/>
            <a:r>
              <a:rPr lang="en-CA" altLang="en-US" sz="2000" dirty="0">
                <a:latin typeface="Arial" panose="020B0604020202020204" pitchFamily="34" charset="0"/>
                <a:cs typeface="Arial" panose="020B0604020202020204" pitchFamily="34" charset="0"/>
              </a:rPr>
              <a:t>Landlords should have a means to provide the City with contact information for informal, expedient notices, which can be property managers.</a:t>
            </a:r>
          </a:p>
          <a:p>
            <a:pPr lvl="2" eaLnBrk="1" hangingPunct="1"/>
            <a:r>
              <a:rPr lang="en-CA" altLang="en-US" sz="2000" dirty="0">
                <a:latin typeface="Arial" panose="020B0604020202020204" pitchFamily="34" charset="0"/>
                <a:cs typeface="Arial" panose="020B0604020202020204" pitchFamily="34" charset="0"/>
              </a:rPr>
              <a:t>The person at fault (whether tenant or landlord) should be given at least a short time to correct a deficiency.</a:t>
            </a:r>
          </a:p>
          <a:p>
            <a:pPr lvl="2" eaLnBrk="1" hangingPunct="1"/>
            <a:r>
              <a:rPr lang="en-CA" altLang="en-US" sz="2000" dirty="0">
                <a:latin typeface="Arial" panose="020B0604020202020204" pitchFamily="34" charset="0"/>
                <a:cs typeface="Arial" panose="020B0604020202020204" pitchFamily="34" charset="0"/>
              </a:rPr>
              <a:t>When the City can tell that a tenant is at fault, the notice should go to the tenant, and if there is to be a fine, it should go to the tenant.</a:t>
            </a:r>
          </a:p>
          <a:p>
            <a:pPr lvl="2" eaLnBrk="1" hangingPunct="1"/>
            <a:r>
              <a:rPr lang="en-CA" altLang="en-US" sz="2000" dirty="0">
                <a:latin typeface="Arial" panose="020B0604020202020204" pitchFamily="34" charset="0"/>
                <a:cs typeface="Arial" panose="020B0604020202020204" pitchFamily="34" charset="0"/>
              </a:rPr>
              <a:t>Otherwise the notice needs to go to the landlord or the property manager.</a:t>
            </a:r>
          </a:p>
        </p:txBody>
      </p:sp>
      <p:sp>
        <p:nvSpPr>
          <p:cNvPr id="2" name="Slide Number Placeholder 1"/>
          <p:cNvSpPr>
            <a:spLocks noGrp="1"/>
          </p:cNvSpPr>
          <p:nvPr>
            <p:ph type="sldNum" sz="quarter" idx="12"/>
          </p:nvPr>
        </p:nvSpPr>
        <p:spPr/>
        <p:txBody>
          <a:bodyPr/>
          <a:lstStyle/>
          <a:p>
            <a:pPr>
              <a:defRPr/>
            </a:pPr>
            <a:fld id="{0BBA0E66-301C-4C37-8F6E-696D6C72045A}" type="slidenum">
              <a:rPr lang="en-CA" smtClean="0"/>
              <a:pPr>
                <a:defRPr/>
              </a:pPr>
              <a:t>17</a:t>
            </a:fld>
            <a:endParaRPr lang="en-CA"/>
          </a:p>
        </p:txBody>
      </p:sp>
      <p:sp>
        <p:nvSpPr>
          <p:cNvPr id="6"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CA" altLang="en-US" sz="4000" dirty="0">
                <a:latin typeface="Arial" panose="020B0604020202020204" pitchFamily="34" charset="0"/>
                <a:cs typeface="Arial" panose="020B0604020202020204" pitchFamily="34" charset="0"/>
              </a:rPr>
              <a:t>Improving ineffective enforcement</a:t>
            </a:r>
          </a:p>
        </p:txBody>
      </p:sp>
    </p:spTree>
    <p:extLst>
      <p:ext uri="{BB962C8B-B14F-4D97-AF65-F5344CB8AC3E}">
        <p14:creationId xmlns:p14="http://schemas.microsoft.com/office/powerpoint/2010/main" val="98299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pPr lvl="1" eaLnBrk="1" hangingPunct="1">
              <a:buFont typeface="Arial" pitchFamily="34" charset="0"/>
              <a:buChar char="•"/>
              <a:defRPr/>
            </a:pPr>
            <a:r>
              <a:rPr lang="en-CA" altLang="en-US" sz="2400" dirty="0">
                <a:latin typeface="Arial" panose="020B0604020202020204" pitchFamily="34" charset="0"/>
                <a:cs typeface="Arial" panose="020B0604020202020204" pitchFamily="34" charset="0"/>
              </a:rPr>
              <a:t>Under the Residential Tenancies Act (RTA), a landlord can gain access to a rental unit by giving a 24-hour written notice of entry to determine standard compliance and the condition of the unit. </a:t>
            </a:r>
          </a:p>
          <a:p>
            <a:pPr lvl="1" eaLnBrk="1" hangingPunct="1">
              <a:buFont typeface="Arial" pitchFamily="34" charset="0"/>
              <a:buChar char="•"/>
              <a:defRPr/>
            </a:pPr>
            <a:r>
              <a:rPr lang="en-CA" altLang="en-US" sz="2400" dirty="0">
                <a:latin typeface="Arial" panose="020B0604020202020204" pitchFamily="34" charset="0"/>
                <a:cs typeface="Arial" panose="020B0604020202020204" pitchFamily="34" charset="0"/>
              </a:rPr>
              <a:t>The City could enact a by-law requiring landlords to comply with a demand from a property standards officer (PSO) to give notice of entry and then to enter with the property standards inspector to determine the condition of the unit. </a:t>
            </a:r>
          </a:p>
          <a:p>
            <a:pPr lvl="1" eaLnBrk="1" hangingPunct="1">
              <a:buFont typeface="Arial" pitchFamily="34" charset="0"/>
              <a:buChar char="•"/>
              <a:defRPr/>
            </a:pPr>
            <a:r>
              <a:rPr lang="en-CA" altLang="en-US" sz="2400" dirty="0">
                <a:latin typeface="Arial" panose="020B0604020202020204" pitchFamily="34" charset="0"/>
                <a:cs typeface="Arial" panose="020B0604020202020204" pitchFamily="34" charset="0"/>
              </a:rPr>
              <a:t>Mandatory registration is not needed to obtain     entry.</a:t>
            </a:r>
          </a:p>
        </p:txBody>
      </p:sp>
      <p:sp>
        <p:nvSpPr>
          <p:cNvPr id="2" name="Slide Number Placeholder 1"/>
          <p:cNvSpPr>
            <a:spLocks noGrp="1"/>
          </p:cNvSpPr>
          <p:nvPr>
            <p:ph type="sldNum" sz="quarter" idx="12"/>
          </p:nvPr>
        </p:nvSpPr>
        <p:spPr/>
        <p:txBody>
          <a:bodyPr/>
          <a:lstStyle/>
          <a:p>
            <a:pPr>
              <a:defRPr/>
            </a:pPr>
            <a:fld id="{2BBAC3D7-91F4-49C7-B823-984C96B4C770}" type="slidenum">
              <a:rPr lang="en-CA" smtClean="0"/>
              <a:pPr>
                <a:defRPr/>
              </a:pPr>
              <a:t>18</a:t>
            </a:fld>
            <a:endParaRPr lang="en-CA"/>
          </a:p>
        </p:txBody>
      </p:sp>
      <p:sp>
        <p:nvSpPr>
          <p:cNvPr id="7"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CA" altLang="en-US" sz="4000" dirty="0">
                <a:latin typeface="Arial" panose="020B0604020202020204" pitchFamily="34" charset="0"/>
                <a:cs typeface="Arial" panose="020B0604020202020204" pitchFamily="34" charset="0"/>
              </a:rPr>
              <a:t>Gaining entry</a:t>
            </a:r>
          </a:p>
        </p:txBody>
      </p:sp>
    </p:spTree>
    <p:extLst>
      <p:ext uri="{BB962C8B-B14F-4D97-AF65-F5344CB8AC3E}">
        <p14:creationId xmlns:p14="http://schemas.microsoft.com/office/powerpoint/2010/main" val="1764992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p:txBody>
          <a:bodyPr/>
          <a:lstStyle/>
          <a:p>
            <a:pPr lvl="1" eaLnBrk="1" hangingPunct="1">
              <a:buFont typeface="Arial" panose="020B0604020202020204" pitchFamily="34" charset="0"/>
              <a:buChar char="•"/>
            </a:pPr>
            <a:r>
              <a:rPr lang="en-CA" altLang="en-US" sz="2400" dirty="0">
                <a:latin typeface="Arial" panose="020B0604020202020204" pitchFamily="34" charset="0"/>
                <a:cs typeface="Arial" panose="020B0604020202020204" pitchFamily="34" charset="0"/>
              </a:rPr>
              <a:t>Proponents of landlord licensing or registration see it as a way of collecting money outside the property tax system to fund more property standards inspections. </a:t>
            </a:r>
          </a:p>
          <a:p>
            <a:pPr lvl="1" eaLnBrk="1" hangingPunct="1">
              <a:buFont typeface="Arial" panose="020B0604020202020204" pitchFamily="34" charset="0"/>
              <a:buChar char="•"/>
            </a:pPr>
            <a:r>
              <a:rPr lang="en-CA" altLang="en-US" sz="2400" dirty="0">
                <a:latin typeface="Arial" panose="020B0604020202020204" pitchFamily="34" charset="0"/>
                <a:cs typeface="Arial" panose="020B0604020202020204" pitchFamily="34" charset="0"/>
              </a:rPr>
              <a:t>A better way to raise money to finance more inspections is to charge for re-inspections. </a:t>
            </a:r>
          </a:p>
          <a:p>
            <a:pPr lvl="1" eaLnBrk="1" hangingPunct="1">
              <a:buFont typeface="Arial" panose="020B0604020202020204" pitchFamily="34" charset="0"/>
              <a:buChar char="•"/>
            </a:pPr>
            <a:r>
              <a:rPr lang="en-CA" altLang="en-US" sz="2400" dirty="0">
                <a:latin typeface="Arial" panose="020B0604020202020204" pitchFamily="34" charset="0"/>
                <a:cs typeface="Arial" panose="020B0604020202020204" pitchFamily="34" charset="0"/>
              </a:rPr>
              <a:t>If a third or fourth inspection is needed because the work had not been done when it should have been done, then the City could charge for those.</a:t>
            </a:r>
          </a:p>
        </p:txBody>
      </p:sp>
      <p:sp>
        <p:nvSpPr>
          <p:cNvPr id="2" name="Slide Number Placeholder 1"/>
          <p:cNvSpPr>
            <a:spLocks noGrp="1"/>
          </p:cNvSpPr>
          <p:nvPr>
            <p:ph type="sldNum" sz="quarter" idx="12"/>
          </p:nvPr>
        </p:nvSpPr>
        <p:spPr/>
        <p:txBody>
          <a:bodyPr/>
          <a:lstStyle/>
          <a:p>
            <a:pPr>
              <a:defRPr/>
            </a:pPr>
            <a:fld id="{E51499AF-A58E-416D-B77C-EE8D10D7AF05}" type="slidenum">
              <a:rPr lang="en-CA" smtClean="0"/>
              <a:pPr>
                <a:defRPr/>
              </a:pPr>
              <a:t>19</a:t>
            </a:fld>
            <a:endParaRPr lang="en-CA"/>
          </a:p>
        </p:txBody>
      </p:sp>
      <p:sp>
        <p:nvSpPr>
          <p:cNvPr id="6"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CA" altLang="en-US" sz="4000" dirty="0">
                <a:latin typeface="Arial" panose="020B0604020202020204" pitchFamily="34" charset="0"/>
                <a:cs typeface="Arial" panose="020B0604020202020204" pitchFamily="34" charset="0"/>
              </a:rPr>
              <a:t>Financing more inspections</a:t>
            </a:r>
          </a:p>
        </p:txBody>
      </p:sp>
    </p:spTree>
    <p:extLst>
      <p:ext uri="{BB962C8B-B14F-4D97-AF65-F5344CB8AC3E}">
        <p14:creationId xmlns:p14="http://schemas.microsoft.com/office/powerpoint/2010/main" val="2330625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023936-6B42-4C56-8738-97091CCC7467}"/>
              </a:ext>
            </a:extLst>
          </p:cNvPr>
          <p:cNvSpPr>
            <a:spLocks noGrp="1"/>
          </p:cNvSpPr>
          <p:nvPr>
            <p:ph type="title"/>
          </p:nvPr>
        </p:nvSpPr>
        <p:spPr/>
        <p:txBody>
          <a:bodyPr/>
          <a:lstStyle/>
          <a:p>
            <a:r>
              <a:rPr lang="en-CA" dirty="0"/>
              <a:t>Background</a:t>
            </a:r>
          </a:p>
        </p:txBody>
      </p:sp>
      <p:sp>
        <p:nvSpPr>
          <p:cNvPr id="3" name="Content Placeholder 2">
            <a:extLst>
              <a:ext uri="{FF2B5EF4-FFF2-40B4-BE49-F238E27FC236}">
                <a16:creationId xmlns:a16="http://schemas.microsoft.com/office/drawing/2014/main" xmlns="" id="{9435437F-D04B-40EB-A3A2-564BDF9E693E}"/>
              </a:ext>
            </a:extLst>
          </p:cNvPr>
          <p:cNvSpPr>
            <a:spLocks noGrp="1"/>
          </p:cNvSpPr>
          <p:nvPr>
            <p:ph idx="1"/>
          </p:nvPr>
        </p:nvSpPr>
        <p:spPr/>
        <p:txBody>
          <a:bodyPr/>
          <a:lstStyle/>
          <a:p>
            <a:r>
              <a:rPr lang="en-CA" sz="2600" dirty="0"/>
              <a:t>In all or parts of four Ontario cities, small landlords have to apply for and obtain a license to rent their property</a:t>
            </a:r>
          </a:p>
          <a:p>
            <a:r>
              <a:rPr lang="en-CA" sz="2600" dirty="0"/>
              <a:t>Annual fees range from $200 to $600 per </a:t>
            </a:r>
            <a:r>
              <a:rPr lang="en-CA" sz="2600" dirty="0" smtClean="0"/>
              <a:t>unit, depending on the city and the size of unit</a:t>
            </a:r>
            <a:endParaRPr lang="en-CA" sz="2600" dirty="0"/>
          </a:p>
          <a:p>
            <a:r>
              <a:rPr lang="en-CA" sz="2600" dirty="0"/>
              <a:t>Much paper must be filed with the city, including:</a:t>
            </a:r>
          </a:p>
          <a:p>
            <a:pPr lvl="1"/>
            <a:r>
              <a:rPr lang="en-CA" sz="2200" dirty="0"/>
              <a:t>Deed</a:t>
            </a:r>
          </a:p>
          <a:p>
            <a:pPr lvl="1"/>
            <a:r>
              <a:rPr lang="en-CA" sz="2200" dirty="0"/>
              <a:t>Proof of insurance</a:t>
            </a:r>
          </a:p>
          <a:p>
            <a:pPr lvl="1"/>
            <a:r>
              <a:rPr lang="en-CA" sz="2200" dirty="0"/>
              <a:t>Clear criminal record check</a:t>
            </a:r>
          </a:p>
          <a:p>
            <a:pPr lvl="1"/>
            <a:r>
              <a:rPr lang="en-CA" sz="2200" dirty="0"/>
              <a:t>Maintenance and parking plans</a:t>
            </a:r>
          </a:p>
          <a:p>
            <a:pPr lvl="1"/>
            <a:r>
              <a:rPr lang="en-CA" sz="2200" dirty="0" smtClean="0"/>
              <a:t>And much more</a:t>
            </a:r>
            <a:endParaRPr lang="en-CA" sz="2200" dirty="0"/>
          </a:p>
        </p:txBody>
      </p:sp>
      <p:sp>
        <p:nvSpPr>
          <p:cNvPr id="4" name="Slide Number Placeholder 3">
            <a:extLst>
              <a:ext uri="{FF2B5EF4-FFF2-40B4-BE49-F238E27FC236}">
                <a16:creationId xmlns:a16="http://schemas.microsoft.com/office/drawing/2014/main" xmlns="" id="{D3D2B3D6-185B-4D4F-9666-1B2F5140CF5F}"/>
              </a:ext>
            </a:extLst>
          </p:cNvPr>
          <p:cNvSpPr>
            <a:spLocks noGrp="1"/>
          </p:cNvSpPr>
          <p:nvPr>
            <p:ph type="sldNum" sz="quarter" idx="12"/>
          </p:nvPr>
        </p:nvSpPr>
        <p:spPr/>
        <p:txBody>
          <a:bodyPr/>
          <a:lstStyle/>
          <a:p>
            <a:pPr>
              <a:defRPr/>
            </a:pPr>
            <a:fld id="{556FC990-C83C-4E25-97D1-30AEDEFC38F4}" type="slidenum">
              <a:rPr lang="en-CA" smtClean="0"/>
              <a:pPr>
                <a:defRPr/>
              </a:pPr>
              <a:t>2</a:t>
            </a:fld>
            <a:endParaRPr lang="en-CA"/>
          </a:p>
        </p:txBody>
      </p:sp>
    </p:spTree>
    <p:extLst>
      <p:ext uri="{BB962C8B-B14F-4D97-AF65-F5344CB8AC3E}">
        <p14:creationId xmlns:p14="http://schemas.microsoft.com/office/powerpoint/2010/main" val="2393620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lstStyle/>
          <a:p>
            <a:pPr lvl="1" eaLnBrk="1" hangingPunct="1">
              <a:buFont typeface="Arial" panose="020B0604020202020204" pitchFamily="34" charset="0"/>
              <a:buChar char="•"/>
            </a:pPr>
            <a:r>
              <a:rPr lang="en-CA" altLang="en-US" sz="2400" dirty="0">
                <a:latin typeface="Arial" panose="020B0604020202020204" pitchFamily="34" charset="0"/>
                <a:cs typeface="Arial" panose="020B0604020202020204" pitchFamily="34" charset="0"/>
              </a:rPr>
              <a:t>While charging for extra re-inspections would be much better than licensing or registration, EOLO would prefer all inspections to be covered by the City’s tax base. </a:t>
            </a:r>
          </a:p>
          <a:p>
            <a:pPr lvl="1" eaLnBrk="1" hangingPunct="1">
              <a:buFont typeface="Arial" panose="020B0604020202020204" pitchFamily="34" charset="0"/>
              <a:buChar char="•"/>
            </a:pPr>
            <a:r>
              <a:rPr lang="en-CA" altLang="en-US" sz="2400" dirty="0">
                <a:latin typeface="Arial" panose="020B0604020202020204" pitchFamily="34" charset="0"/>
                <a:cs typeface="Arial" panose="020B0604020202020204" pitchFamily="34" charset="0"/>
              </a:rPr>
              <a:t>Rental housing makes up 34 per cent of the City’s dwelling units, but is responsible for only 18 per cent of property standards calls.</a:t>
            </a:r>
          </a:p>
          <a:p>
            <a:pPr lvl="1" eaLnBrk="1" hangingPunct="1">
              <a:buFont typeface="Arial" panose="020B0604020202020204" pitchFamily="34" charset="0"/>
              <a:buChar char="•"/>
            </a:pPr>
            <a:r>
              <a:rPr lang="en-CA" altLang="en-US" sz="2400" dirty="0">
                <a:latin typeface="Arial" panose="020B0604020202020204" pitchFamily="34" charset="0"/>
                <a:cs typeface="Arial" panose="020B0604020202020204" pitchFamily="34" charset="0"/>
              </a:rPr>
              <a:t>The City could hire three more inspectors to address rental housing issues before reaching the load that homeowner-to-homeowner calls place on property standards enforcement.</a:t>
            </a:r>
          </a:p>
        </p:txBody>
      </p:sp>
      <p:sp>
        <p:nvSpPr>
          <p:cNvPr id="2" name="Slide Number Placeholder 1"/>
          <p:cNvSpPr>
            <a:spLocks noGrp="1"/>
          </p:cNvSpPr>
          <p:nvPr>
            <p:ph type="sldNum" sz="quarter" idx="12"/>
          </p:nvPr>
        </p:nvSpPr>
        <p:spPr/>
        <p:txBody>
          <a:bodyPr/>
          <a:lstStyle/>
          <a:p>
            <a:pPr>
              <a:defRPr/>
            </a:pPr>
            <a:fld id="{0BBA0E66-301C-4C37-8F6E-696D6C72045A}" type="slidenum">
              <a:rPr lang="en-CA" smtClean="0"/>
              <a:pPr>
                <a:defRPr/>
              </a:pPr>
              <a:t>20</a:t>
            </a:fld>
            <a:endParaRPr lang="en-CA"/>
          </a:p>
        </p:txBody>
      </p:sp>
      <p:sp>
        <p:nvSpPr>
          <p:cNvPr id="6"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CA" altLang="en-US" sz="4000" dirty="0">
                <a:latin typeface="Arial" panose="020B0604020202020204" pitchFamily="34" charset="0"/>
                <a:cs typeface="Arial" panose="020B0604020202020204" pitchFamily="34" charset="0"/>
              </a:rPr>
              <a:t>Financing more inspections</a:t>
            </a:r>
          </a:p>
        </p:txBody>
      </p:sp>
    </p:spTree>
    <p:extLst>
      <p:ext uri="{BB962C8B-B14F-4D97-AF65-F5344CB8AC3E}">
        <p14:creationId xmlns:p14="http://schemas.microsoft.com/office/powerpoint/2010/main" val="2030893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lstStyle/>
          <a:p>
            <a:pPr lvl="1" eaLnBrk="1" hangingPunct="1">
              <a:buFont typeface="Arial" panose="020B0604020202020204" pitchFamily="34" charset="0"/>
              <a:buChar char="•"/>
            </a:pPr>
            <a:r>
              <a:rPr lang="en-CA" altLang="en-US" sz="2400" dirty="0">
                <a:latin typeface="Arial" panose="020B0604020202020204" pitchFamily="34" charset="0"/>
                <a:cs typeface="Arial" panose="020B0604020202020204" pitchFamily="34" charset="0"/>
              </a:rPr>
              <a:t>If there is a concern about tenants not knowing their rights, the better solution is:  </a:t>
            </a:r>
          </a:p>
          <a:p>
            <a:pPr lvl="2" eaLnBrk="1" hangingPunct="1"/>
            <a:r>
              <a:rPr lang="en-CA" altLang="en-US" sz="2000" dirty="0">
                <a:latin typeface="Arial" panose="020B0604020202020204" pitchFamily="34" charset="0"/>
                <a:cs typeface="Arial" panose="020B0604020202020204" pitchFamily="34" charset="0"/>
              </a:rPr>
              <a:t>For the </a:t>
            </a:r>
            <a:r>
              <a:rPr lang="en-CA" altLang="en-US" sz="2000" dirty="0" smtClean="0">
                <a:latin typeface="Arial" panose="020B0604020202020204" pitchFamily="34" charset="0"/>
                <a:cs typeface="Arial" panose="020B0604020202020204" pitchFamily="34" charset="0"/>
              </a:rPr>
              <a:t>City </a:t>
            </a:r>
            <a:r>
              <a:rPr lang="en-CA" altLang="en-US" sz="2000" dirty="0">
                <a:latin typeface="Arial" panose="020B0604020202020204" pitchFamily="34" charset="0"/>
                <a:cs typeface="Arial" panose="020B0604020202020204" pitchFamily="34" charset="0"/>
              </a:rPr>
              <a:t>to support agencies like Action-Logement and Housing Help.</a:t>
            </a:r>
          </a:p>
          <a:p>
            <a:pPr lvl="2" eaLnBrk="1" hangingPunct="1"/>
            <a:endParaRPr lang="en-CA" altLang="en-US" sz="2000" dirty="0">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CA" altLang="en-US" sz="2400" dirty="0">
                <a:latin typeface="Arial" panose="020B0604020202020204" pitchFamily="34" charset="0"/>
                <a:cs typeface="Arial" panose="020B0604020202020204" pitchFamily="34" charset="0"/>
              </a:rPr>
              <a:t>If there is a concern that too many landlords do not know their obligations under the RTA, the better solutions are:</a:t>
            </a:r>
          </a:p>
          <a:p>
            <a:pPr lvl="2" eaLnBrk="1" hangingPunct="1"/>
            <a:r>
              <a:rPr lang="en-CA" altLang="en-US" sz="2000" dirty="0">
                <a:latin typeface="Arial" panose="020B0604020202020204" pitchFamily="34" charset="0"/>
                <a:cs typeface="Arial" panose="020B0604020202020204" pitchFamily="34" charset="0"/>
              </a:rPr>
              <a:t>support and encourage groups to provide more landlord education</a:t>
            </a:r>
          </a:p>
          <a:p>
            <a:pPr lvl="2" eaLnBrk="1" hangingPunct="1"/>
            <a:r>
              <a:rPr lang="en-CA" altLang="en-US" sz="2000" dirty="0">
                <a:latin typeface="Arial" panose="020B0604020202020204" pitchFamily="34" charset="0"/>
                <a:cs typeface="Arial" panose="020B0604020202020204" pitchFamily="34" charset="0"/>
              </a:rPr>
              <a:t>Post information on the City’s website</a:t>
            </a:r>
          </a:p>
        </p:txBody>
      </p:sp>
      <p:sp>
        <p:nvSpPr>
          <p:cNvPr id="2" name="Slide Number Placeholder 1"/>
          <p:cNvSpPr>
            <a:spLocks noGrp="1"/>
          </p:cNvSpPr>
          <p:nvPr>
            <p:ph type="sldNum" sz="quarter" idx="12"/>
          </p:nvPr>
        </p:nvSpPr>
        <p:spPr/>
        <p:txBody>
          <a:bodyPr/>
          <a:lstStyle/>
          <a:p>
            <a:pPr>
              <a:defRPr/>
            </a:pPr>
            <a:fld id="{0BBA0E66-301C-4C37-8F6E-696D6C72045A}" type="slidenum">
              <a:rPr lang="en-CA" smtClean="0"/>
              <a:pPr>
                <a:defRPr/>
              </a:pPr>
              <a:t>21</a:t>
            </a:fld>
            <a:endParaRPr lang="en-CA"/>
          </a:p>
        </p:txBody>
      </p:sp>
      <p:sp>
        <p:nvSpPr>
          <p:cNvPr id="5"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CA" altLang="en-US" sz="3600" dirty="0" smtClean="0">
                <a:latin typeface="Arial" panose="020B0604020202020204" pitchFamily="34" charset="0"/>
                <a:cs typeface="Arial" panose="020B0604020202020204" pitchFamily="34" charset="0"/>
              </a:rPr>
              <a:t>Addressing deficiencies </a:t>
            </a:r>
            <a:r>
              <a:rPr lang="en-CA" altLang="en-US" sz="3600" dirty="0">
                <a:latin typeface="Arial" panose="020B0604020202020204" pitchFamily="34" charset="0"/>
                <a:cs typeface="Arial" panose="020B0604020202020204" pitchFamily="34" charset="0"/>
              </a:rPr>
              <a:t>in LTB enforcement</a:t>
            </a:r>
          </a:p>
        </p:txBody>
      </p:sp>
    </p:spTree>
    <p:extLst>
      <p:ext uri="{BB962C8B-B14F-4D97-AF65-F5344CB8AC3E}">
        <p14:creationId xmlns:p14="http://schemas.microsoft.com/office/powerpoint/2010/main" val="4017338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lstStyle/>
          <a:p>
            <a:pPr lvl="1" eaLnBrk="1" hangingPunct="1">
              <a:buFont typeface="Arial" panose="020B0604020202020204" pitchFamily="34" charset="0"/>
              <a:buChar char="•"/>
            </a:pPr>
            <a:r>
              <a:rPr lang="en-CA" altLang="en-US" sz="2400" dirty="0">
                <a:latin typeface="Arial" panose="020B0604020202020204" pitchFamily="34" charset="0"/>
                <a:cs typeface="Arial" panose="020B0604020202020204" pitchFamily="34" charset="0"/>
              </a:rPr>
              <a:t>Some tenant advocates say tenants are afraid to apply to the LTB or to call property standards because they are afraid of retaliation from their landlord.</a:t>
            </a:r>
          </a:p>
          <a:p>
            <a:pPr lvl="1" eaLnBrk="1" hangingPunct="1">
              <a:buFont typeface="Arial" panose="020B0604020202020204" pitchFamily="34" charset="0"/>
              <a:buChar char="•"/>
            </a:pPr>
            <a:r>
              <a:rPr lang="en-CA" altLang="en-US" sz="2400" b="1" dirty="0">
                <a:latin typeface="Arial" panose="020B0604020202020204" pitchFamily="34" charset="0"/>
                <a:cs typeface="Arial" panose="020B0604020202020204" pitchFamily="34" charset="0"/>
              </a:rPr>
              <a:t>What is your experience?</a:t>
            </a:r>
          </a:p>
          <a:p>
            <a:pPr lvl="1" eaLnBrk="1" hangingPunct="1">
              <a:buFont typeface="Arial" panose="020B0604020202020204" pitchFamily="34" charset="0"/>
              <a:buChar char="•"/>
            </a:pPr>
            <a:endParaRPr lang="en-CA" altLang="en-US" sz="2400" dirty="0" smtClean="0">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CA" altLang="en-US" sz="2400" dirty="0" smtClean="0">
                <a:latin typeface="Arial" panose="020B0604020202020204" pitchFamily="34" charset="0"/>
                <a:cs typeface="Arial" panose="020B0604020202020204" pitchFamily="34" charset="0"/>
              </a:rPr>
              <a:t>If </a:t>
            </a:r>
            <a:r>
              <a:rPr lang="en-CA" altLang="en-US" sz="2400" dirty="0">
                <a:latin typeface="Arial" panose="020B0604020202020204" pitchFamily="34" charset="0"/>
                <a:cs typeface="Arial" panose="020B0604020202020204" pitchFamily="34" charset="0"/>
              </a:rPr>
              <a:t>there is concern that vulnerable tenants do not know their rights or are afraid of their landlords, the better solution is:</a:t>
            </a:r>
          </a:p>
          <a:p>
            <a:pPr lvl="1" eaLnBrk="1" hangingPunct="1">
              <a:buFont typeface="Arial" panose="020B0604020202020204" pitchFamily="34" charset="0"/>
              <a:buChar char="•"/>
            </a:pPr>
            <a:r>
              <a:rPr lang="en-CA" altLang="en-US" sz="2400" dirty="0" smtClean="0">
                <a:latin typeface="Arial" panose="020B0604020202020204" pitchFamily="34" charset="0"/>
                <a:cs typeface="Arial" panose="020B0604020202020204" pitchFamily="34" charset="0"/>
              </a:rPr>
              <a:t>the </a:t>
            </a:r>
            <a:r>
              <a:rPr lang="en-CA" altLang="en-US" sz="2400" dirty="0">
                <a:latin typeface="Arial" panose="020B0604020202020204" pitchFamily="34" charset="0"/>
                <a:cs typeface="Arial" panose="020B0604020202020204" pitchFamily="34" charset="0"/>
              </a:rPr>
              <a:t>City should provide (more) funding for Action-Logement and Housing Help.</a:t>
            </a:r>
          </a:p>
        </p:txBody>
      </p:sp>
      <p:sp>
        <p:nvSpPr>
          <p:cNvPr id="2" name="Slide Number Placeholder 1"/>
          <p:cNvSpPr>
            <a:spLocks noGrp="1"/>
          </p:cNvSpPr>
          <p:nvPr>
            <p:ph type="sldNum" sz="quarter" idx="12"/>
          </p:nvPr>
        </p:nvSpPr>
        <p:spPr/>
        <p:txBody>
          <a:bodyPr/>
          <a:lstStyle/>
          <a:p>
            <a:pPr>
              <a:defRPr/>
            </a:pPr>
            <a:fld id="{0BBA0E66-301C-4C37-8F6E-696D6C72045A}" type="slidenum">
              <a:rPr lang="en-CA" smtClean="0"/>
              <a:pPr>
                <a:defRPr/>
              </a:pPr>
              <a:t>22</a:t>
            </a:fld>
            <a:endParaRPr lang="en-CA"/>
          </a:p>
        </p:txBody>
      </p:sp>
      <p:sp>
        <p:nvSpPr>
          <p:cNvPr id="5"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CA" altLang="en-US" sz="4000" dirty="0">
                <a:latin typeface="Arial" panose="020B0604020202020204" pitchFamily="34" charset="0"/>
                <a:cs typeface="Arial" panose="020B0604020202020204" pitchFamily="34" charset="0"/>
              </a:rPr>
              <a:t>Helping fearful tenants</a:t>
            </a:r>
          </a:p>
          <a:p>
            <a:pPr eaLnBrk="1" hangingPunct="1"/>
            <a:r>
              <a:rPr lang="en-CA" altLang="en-US" sz="4000" dirty="0">
                <a:latin typeface="Arial" panose="020B0604020202020204" pitchFamily="34" charset="0"/>
                <a:cs typeface="Arial" panose="020B0604020202020204" pitchFamily="34" charset="0"/>
              </a:rPr>
              <a:t>enforce their rights</a:t>
            </a:r>
          </a:p>
        </p:txBody>
      </p:sp>
    </p:spTree>
    <p:extLst>
      <p:ext uri="{BB962C8B-B14F-4D97-AF65-F5344CB8AC3E}">
        <p14:creationId xmlns:p14="http://schemas.microsoft.com/office/powerpoint/2010/main" val="33914740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lstStyle/>
          <a:p>
            <a:pPr eaLnBrk="1" hangingPunct="1"/>
            <a:r>
              <a:rPr lang="en-CA" altLang="en-US" sz="2800" dirty="0">
                <a:latin typeface="Arial" panose="020B0604020202020204" pitchFamily="34" charset="0"/>
                <a:cs typeface="Arial" panose="020B0604020202020204" pitchFamily="34" charset="0"/>
              </a:rPr>
              <a:t>EOLO submits that neither licensing nor mandatory registration should be imposed on rental housing because:</a:t>
            </a:r>
          </a:p>
          <a:p>
            <a:pPr lvl="1" eaLnBrk="1" hangingPunct="1">
              <a:buFont typeface="Arial" panose="020B0604020202020204" pitchFamily="34" charset="0"/>
              <a:buChar char="•"/>
            </a:pPr>
            <a:r>
              <a:rPr lang="en-CA" altLang="en-US" sz="2400" dirty="0">
                <a:latin typeface="Arial" panose="020B0604020202020204" pitchFamily="34" charset="0"/>
                <a:cs typeface="Arial" panose="020B0604020202020204" pitchFamily="34" charset="0"/>
              </a:rPr>
              <a:t>Licensing or mandatory rental registration would reduce rental supply and increase rents, and </a:t>
            </a:r>
          </a:p>
          <a:p>
            <a:pPr lvl="1" eaLnBrk="1" hangingPunct="1">
              <a:buFont typeface="Arial" panose="020B0604020202020204" pitchFamily="34" charset="0"/>
              <a:buChar char="•"/>
            </a:pPr>
            <a:r>
              <a:rPr lang="en-CA" altLang="en-US" sz="2400" dirty="0">
                <a:latin typeface="Arial" panose="020B0604020202020204" pitchFamily="34" charset="0"/>
                <a:cs typeface="Arial" panose="020B0604020202020204" pitchFamily="34" charset="0"/>
              </a:rPr>
              <a:t>the concerns that are driving the demand for those steps can be addressed through less problematic and less expensive alternate approaches that generate much less risk of a reduction in the rental supply and higher rents.</a:t>
            </a:r>
          </a:p>
        </p:txBody>
      </p:sp>
      <p:sp>
        <p:nvSpPr>
          <p:cNvPr id="2" name="Slide Number Placeholder 1"/>
          <p:cNvSpPr>
            <a:spLocks noGrp="1"/>
          </p:cNvSpPr>
          <p:nvPr>
            <p:ph type="sldNum" sz="quarter" idx="12"/>
          </p:nvPr>
        </p:nvSpPr>
        <p:spPr/>
        <p:txBody>
          <a:bodyPr/>
          <a:lstStyle/>
          <a:p>
            <a:pPr>
              <a:defRPr/>
            </a:pPr>
            <a:fld id="{0BBA0E66-301C-4C37-8F6E-696D6C72045A}" type="slidenum">
              <a:rPr lang="en-CA" smtClean="0"/>
              <a:pPr>
                <a:defRPr/>
              </a:pPr>
              <a:t>23</a:t>
            </a:fld>
            <a:endParaRPr lang="en-CA"/>
          </a:p>
        </p:txBody>
      </p:sp>
      <p:sp>
        <p:nvSpPr>
          <p:cNvPr id="7"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CA" altLang="en-US" sz="4000" dirty="0">
                <a:latin typeface="Arial" panose="020B0604020202020204" pitchFamily="34" charset="0"/>
                <a:cs typeface="Arial" panose="020B0604020202020204" pitchFamily="34" charset="0"/>
              </a:rPr>
              <a:t>Conclusion to the arguments</a:t>
            </a:r>
            <a:endParaRPr lang="en-CA"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181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84BF79-67AA-4DB9-9B65-3CB3C0472104}"/>
              </a:ext>
            </a:extLst>
          </p:cNvPr>
          <p:cNvSpPr>
            <a:spLocks noGrp="1"/>
          </p:cNvSpPr>
          <p:nvPr>
            <p:ph type="title"/>
          </p:nvPr>
        </p:nvSpPr>
        <p:spPr/>
        <p:txBody>
          <a:bodyPr/>
          <a:lstStyle/>
          <a:p>
            <a:r>
              <a:rPr lang="en-CA" dirty="0"/>
              <a:t>Next steps</a:t>
            </a:r>
          </a:p>
        </p:txBody>
      </p:sp>
      <p:sp>
        <p:nvSpPr>
          <p:cNvPr id="3" name="Content Placeholder 2">
            <a:extLst>
              <a:ext uri="{FF2B5EF4-FFF2-40B4-BE49-F238E27FC236}">
                <a16:creationId xmlns:a16="http://schemas.microsoft.com/office/drawing/2014/main" xmlns="" id="{58676006-CD67-42A1-B572-3ED471DB7CD8}"/>
              </a:ext>
            </a:extLst>
          </p:cNvPr>
          <p:cNvSpPr>
            <a:spLocks noGrp="1"/>
          </p:cNvSpPr>
          <p:nvPr>
            <p:ph idx="1"/>
          </p:nvPr>
        </p:nvSpPr>
        <p:spPr/>
        <p:txBody>
          <a:bodyPr/>
          <a:lstStyle/>
          <a:p>
            <a:r>
              <a:rPr lang="en-CA" dirty="0" smtClean="0"/>
              <a:t>City </a:t>
            </a:r>
            <a:r>
              <a:rPr lang="en-CA" dirty="0"/>
              <a:t>staff will </a:t>
            </a:r>
            <a:r>
              <a:rPr lang="en-CA" dirty="0" smtClean="0"/>
              <a:t>issue their report and recommendation on Nov 4 or 5</a:t>
            </a:r>
          </a:p>
          <a:p>
            <a:r>
              <a:rPr lang="en-CA" dirty="0" smtClean="0"/>
              <a:t>The Community and Protective Services Committee will hear delegations, and make recommendations to Council on Nov 15</a:t>
            </a:r>
          </a:p>
          <a:p>
            <a:r>
              <a:rPr lang="en-CA" dirty="0" smtClean="0"/>
              <a:t>City Council will decide on Nov 27</a:t>
            </a:r>
          </a:p>
          <a:p>
            <a:pPr marL="0" indent="0">
              <a:buNone/>
            </a:pPr>
            <a:endParaRPr lang="en-CA" dirty="0"/>
          </a:p>
        </p:txBody>
      </p:sp>
      <p:sp>
        <p:nvSpPr>
          <p:cNvPr id="4" name="Slide Number Placeholder 3">
            <a:extLst>
              <a:ext uri="{FF2B5EF4-FFF2-40B4-BE49-F238E27FC236}">
                <a16:creationId xmlns:a16="http://schemas.microsoft.com/office/drawing/2014/main" xmlns="" id="{95F81381-B42A-4414-AEC6-EB9650829212}"/>
              </a:ext>
            </a:extLst>
          </p:cNvPr>
          <p:cNvSpPr>
            <a:spLocks noGrp="1"/>
          </p:cNvSpPr>
          <p:nvPr>
            <p:ph type="sldNum" sz="quarter" idx="12"/>
          </p:nvPr>
        </p:nvSpPr>
        <p:spPr/>
        <p:txBody>
          <a:bodyPr/>
          <a:lstStyle/>
          <a:p>
            <a:pPr>
              <a:defRPr/>
            </a:pPr>
            <a:fld id="{556FC990-C83C-4E25-97D1-30AEDEFC38F4}" type="slidenum">
              <a:rPr lang="en-CA" smtClean="0"/>
              <a:pPr>
                <a:defRPr/>
              </a:pPr>
              <a:t>24</a:t>
            </a:fld>
            <a:endParaRPr lang="en-CA"/>
          </a:p>
        </p:txBody>
      </p:sp>
    </p:spTree>
    <p:extLst>
      <p:ext uri="{BB962C8B-B14F-4D97-AF65-F5344CB8AC3E}">
        <p14:creationId xmlns:p14="http://schemas.microsoft.com/office/powerpoint/2010/main" val="3391384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pPr eaLnBrk="1" hangingPunct="1">
              <a:buFont typeface="Arial" charset="0"/>
              <a:buChar char="•"/>
              <a:defRPr/>
            </a:pPr>
            <a:r>
              <a:rPr lang="en-CA" altLang="en-US" sz="2800" dirty="0">
                <a:latin typeface="Arial" panose="020B0604020202020204" pitchFamily="34" charset="0"/>
                <a:cs typeface="Arial" panose="020B0604020202020204" pitchFamily="34" charset="0"/>
              </a:rPr>
              <a:t>For more information, or if you have any further questions, please contact John Dickie at </a:t>
            </a:r>
            <a:r>
              <a:rPr lang="en-CA" altLang="en-US" sz="2800" dirty="0">
                <a:latin typeface="Arial" panose="020B0604020202020204" pitchFamily="34" charset="0"/>
                <a:cs typeface="Arial" panose="020B0604020202020204" pitchFamily="34" charset="0"/>
                <a:hlinkClick r:id="rId2"/>
              </a:rPr>
              <a:t>jdickie@dickieandlyman.com</a:t>
            </a:r>
            <a:endParaRPr lang="en-CA" altLang="en-US" sz="2800" dirty="0">
              <a:latin typeface="Arial" panose="020B0604020202020204" pitchFamily="34" charset="0"/>
              <a:cs typeface="Arial" panose="020B0604020202020204" pitchFamily="34" charset="0"/>
            </a:endParaRPr>
          </a:p>
          <a:p>
            <a:pPr eaLnBrk="1" hangingPunct="1">
              <a:buFont typeface="Arial" charset="0"/>
              <a:buChar char="•"/>
              <a:defRPr/>
            </a:pPr>
            <a:endParaRPr lang="en-CA" altLang="en-US" sz="2800" dirty="0">
              <a:latin typeface="Arial" panose="020B0604020202020204" pitchFamily="34" charset="0"/>
              <a:cs typeface="Arial" panose="020B0604020202020204" pitchFamily="34" charset="0"/>
            </a:endParaRPr>
          </a:p>
          <a:p>
            <a:pPr eaLnBrk="1" hangingPunct="1">
              <a:buFont typeface="Arial" charset="0"/>
              <a:buChar char="•"/>
              <a:defRPr/>
            </a:pPr>
            <a:r>
              <a:rPr lang="en-CA" altLang="en-US" sz="2800" dirty="0">
                <a:latin typeface="Arial" panose="020B0604020202020204" pitchFamily="34" charset="0"/>
                <a:cs typeface="Arial" panose="020B0604020202020204" pitchFamily="34" charset="0"/>
              </a:rPr>
              <a:t>Visit www.eolo.ca for a complete copy of the two EOLO submissions, and an update on the status of the issue.</a:t>
            </a:r>
          </a:p>
        </p:txBody>
      </p:sp>
      <p:sp>
        <p:nvSpPr>
          <p:cNvPr id="2" name="Slide Number Placeholder 1"/>
          <p:cNvSpPr>
            <a:spLocks noGrp="1"/>
          </p:cNvSpPr>
          <p:nvPr>
            <p:ph type="sldNum" sz="quarter" idx="12"/>
          </p:nvPr>
        </p:nvSpPr>
        <p:spPr/>
        <p:txBody>
          <a:bodyPr/>
          <a:lstStyle/>
          <a:p>
            <a:pPr>
              <a:defRPr/>
            </a:pPr>
            <a:fld id="{2BBAC3D7-91F4-49C7-B823-984C96B4C770}" type="slidenum">
              <a:rPr lang="en-CA" smtClean="0"/>
              <a:pPr>
                <a:defRPr/>
              </a:pPr>
              <a:t>25</a:t>
            </a:fld>
            <a:endParaRPr lang="en-CA"/>
          </a:p>
        </p:txBody>
      </p:sp>
      <p:sp>
        <p:nvSpPr>
          <p:cNvPr id="5"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CA" altLang="en-US" sz="4000" dirty="0">
                <a:latin typeface="Arial" panose="020B0604020202020204" pitchFamily="34" charset="0"/>
                <a:cs typeface="Arial" panose="020B0604020202020204" pitchFamily="34" charset="0"/>
              </a:rPr>
              <a:t>Conclusion</a:t>
            </a:r>
            <a:endParaRPr lang="en-CA"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60932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p:txBody>
          <a:bodyPr/>
          <a:lstStyle/>
          <a:p>
            <a:pPr eaLnBrk="1" hangingPunct="1"/>
            <a:r>
              <a:rPr lang="en-CA" altLang="en-US" dirty="0">
                <a:latin typeface="Arial" panose="020B0604020202020204" pitchFamily="34" charset="0"/>
                <a:cs typeface="Arial" panose="020B0604020202020204" pitchFamily="34" charset="0"/>
              </a:rPr>
              <a:t>Questions?</a:t>
            </a:r>
          </a:p>
          <a:p>
            <a:pPr eaLnBrk="1" hangingPunct="1"/>
            <a:r>
              <a:rPr lang="en-CA" altLang="en-US" dirty="0">
                <a:latin typeface="Arial" panose="020B0604020202020204" pitchFamily="34" charset="0"/>
                <a:cs typeface="Arial" panose="020B0604020202020204" pitchFamily="34" charset="0"/>
              </a:rPr>
              <a:t>Comments?</a:t>
            </a:r>
          </a:p>
        </p:txBody>
      </p:sp>
      <p:sp>
        <p:nvSpPr>
          <p:cNvPr id="2" name="Slide Number Placeholder 1"/>
          <p:cNvSpPr>
            <a:spLocks noGrp="1"/>
          </p:cNvSpPr>
          <p:nvPr>
            <p:ph type="sldNum" sz="quarter" idx="12"/>
          </p:nvPr>
        </p:nvSpPr>
        <p:spPr/>
        <p:txBody>
          <a:bodyPr/>
          <a:lstStyle/>
          <a:p>
            <a:pPr>
              <a:defRPr/>
            </a:pPr>
            <a:fld id="{E51499AF-A58E-416D-B77C-EE8D10D7AF05}" type="slidenum">
              <a:rPr lang="en-CA" smtClean="0"/>
              <a:pPr>
                <a:defRPr/>
              </a:pPr>
              <a:t>26</a:t>
            </a:fld>
            <a:endParaRPr lang="en-CA"/>
          </a:p>
        </p:txBody>
      </p:sp>
      <p:sp>
        <p:nvSpPr>
          <p:cNvPr id="5"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CA" altLang="en-US" sz="4000" dirty="0">
                <a:latin typeface="Arial" panose="020B0604020202020204" pitchFamily="34" charset="0"/>
                <a:cs typeface="Arial" panose="020B0604020202020204" pitchFamily="34" charset="0"/>
              </a:rPr>
              <a:t>Conclusion</a:t>
            </a:r>
            <a:endParaRPr lang="en-CA"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7414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023936-6B42-4C56-8738-97091CCC7467}"/>
              </a:ext>
            </a:extLst>
          </p:cNvPr>
          <p:cNvSpPr>
            <a:spLocks noGrp="1"/>
          </p:cNvSpPr>
          <p:nvPr>
            <p:ph type="title"/>
          </p:nvPr>
        </p:nvSpPr>
        <p:spPr/>
        <p:txBody>
          <a:bodyPr/>
          <a:lstStyle/>
          <a:p>
            <a:r>
              <a:rPr lang="en-CA" dirty="0"/>
              <a:t>Background</a:t>
            </a:r>
          </a:p>
        </p:txBody>
      </p:sp>
      <p:sp>
        <p:nvSpPr>
          <p:cNvPr id="3" name="Content Placeholder 2">
            <a:extLst>
              <a:ext uri="{FF2B5EF4-FFF2-40B4-BE49-F238E27FC236}">
                <a16:creationId xmlns:a16="http://schemas.microsoft.com/office/drawing/2014/main" xmlns="" id="{9435437F-D04B-40EB-A3A2-564BDF9E693E}"/>
              </a:ext>
            </a:extLst>
          </p:cNvPr>
          <p:cNvSpPr>
            <a:spLocks noGrp="1"/>
          </p:cNvSpPr>
          <p:nvPr>
            <p:ph idx="1"/>
          </p:nvPr>
        </p:nvSpPr>
        <p:spPr/>
        <p:txBody>
          <a:bodyPr/>
          <a:lstStyle/>
          <a:p>
            <a:r>
              <a:rPr lang="en-CA" sz="2800" dirty="0"/>
              <a:t>In Toronto, landlords with 10 or more units, must register and file a great deal of paper with the City</a:t>
            </a:r>
          </a:p>
          <a:p>
            <a:r>
              <a:rPr lang="en-CA" sz="2800" dirty="0"/>
              <a:t>The annual fee is $12 per unit</a:t>
            </a:r>
          </a:p>
          <a:p>
            <a:r>
              <a:rPr lang="en-CA" sz="2800" dirty="0"/>
              <a:t>The paper to be filed (and posted for tenants to review) includes the items listed above, and </a:t>
            </a:r>
          </a:p>
          <a:p>
            <a:pPr lvl="1"/>
            <a:r>
              <a:rPr lang="en-CA" sz="2000" dirty="0"/>
              <a:t>Building plans</a:t>
            </a:r>
          </a:p>
          <a:p>
            <a:pPr lvl="1"/>
            <a:r>
              <a:rPr lang="en-CA" sz="2000" dirty="0"/>
              <a:t>Capital repair plans</a:t>
            </a:r>
          </a:p>
          <a:p>
            <a:pPr lvl="1"/>
            <a:r>
              <a:rPr lang="en-CA" sz="2000" dirty="0"/>
              <a:t>Elevator maintenance plans and contracts</a:t>
            </a:r>
          </a:p>
          <a:p>
            <a:r>
              <a:rPr lang="en-CA" sz="2800" dirty="0"/>
              <a:t>The internal compliance costs exceed the licensing fee</a:t>
            </a:r>
          </a:p>
        </p:txBody>
      </p:sp>
      <p:sp>
        <p:nvSpPr>
          <p:cNvPr id="4" name="Slide Number Placeholder 3">
            <a:extLst>
              <a:ext uri="{FF2B5EF4-FFF2-40B4-BE49-F238E27FC236}">
                <a16:creationId xmlns:a16="http://schemas.microsoft.com/office/drawing/2014/main" xmlns="" id="{D3D2B3D6-185B-4D4F-9666-1B2F5140CF5F}"/>
              </a:ext>
            </a:extLst>
          </p:cNvPr>
          <p:cNvSpPr>
            <a:spLocks noGrp="1"/>
          </p:cNvSpPr>
          <p:nvPr>
            <p:ph type="sldNum" sz="quarter" idx="12"/>
          </p:nvPr>
        </p:nvSpPr>
        <p:spPr/>
        <p:txBody>
          <a:bodyPr/>
          <a:lstStyle/>
          <a:p>
            <a:pPr>
              <a:defRPr/>
            </a:pPr>
            <a:fld id="{556FC990-C83C-4E25-97D1-30AEDEFC38F4}" type="slidenum">
              <a:rPr lang="en-CA" smtClean="0"/>
              <a:pPr>
                <a:defRPr/>
              </a:pPr>
              <a:t>3</a:t>
            </a:fld>
            <a:endParaRPr lang="en-CA"/>
          </a:p>
        </p:txBody>
      </p:sp>
    </p:spTree>
    <p:extLst>
      <p:ext uri="{BB962C8B-B14F-4D97-AF65-F5344CB8AC3E}">
        <p14:creationId xmlns:p14="http://schemas.microsoft.com/office/powerpoint/2010/main" val="294601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023936-6B42-4C56-8738-97091CCC7467}"/>
              </a:ext>
            </a:extLst>
          </p:cNvPr>
          <p:cNvSpPr>
            <a:spLocks noGrp="1"/>
          </p:cNvSpPr>
          <p:nvPr>
            <p:ph type="title"/>
          </p:nvPr>
        </p:nvSpPr>
        <p:spPr/>
        <p:txBody>
          <a:bodyPr/>
          <a:lstStyle/>
          <a:p>
            <a:r>
              <a:rPr lang="en-CA" dirty="0"/>
              <a:t>Background</a:t>
            </a:r>
          </a:p>
        </p:txBody>
      </p:sp>
      <p:sp>
        <p:nvSpPr>
          <p:cNvPr id="3" name="Content Placeholder 2">
            <a:extLst>
              <a:ext uri="{FF2B5EF4-FFF2-40B4-BE49-F238E27FC236}">
                <a16:creationId xmlns:a16="http://schemas.microsoft.com/office/drawing/2014/main" xmlns="" id="{9435437F-D04B-40EB-A3A2-564BDF9E693E}"/>
              </a:ext>
            </a:extLst>
          </p:cNvPr>
          <p:cNvSpPr>
            <a:spLocks noGrp="1"/>
          </p:cNvSpPr>
          <p:nvPr>
            <p:ph idx="1"/>
          </p:nvPr>
        </p:nvSpPr>
        <p:spPr/>
        <p:txBody>
          <a:bodyPr/>
          <a:lstStyle/>
          <a:p>
            <a:r>
              <a:rPr lang="en-CA" sz="2800" dirty="0"/>
              <a:t>In Ottawa, the demand for landlord licensing has been driven by:</a:t>
            </a:r>
          </a:p>
          <a:p>
            <a:pPr lvl="1"/>
            <a:r>
              <a:rPr lang="en-CA" sz="2400" dirty="0"/>
              <a:t>ACORN (Association of Community Organization for Reform Now)</a:t>
            </a:r>
          </a:p>
          <a:p>
            <a:pPr lvl="1"/>
            <a:r>
              <a:rPr lang="en-CA" sz="2400" dirty="0"/>
              <a:t>Homeowners near the universities and colleges, who hate the extent of student renters in their vicinity</a:t>
            </a:r>
          </a:p>
          <a:p>
            <a:pPr lvl="1"/>
            <a:r>
              <a:rPr lang="en-CA" sz="2400" dirty="0" smtClean="0"/>
              <a:t>Two</a:t>
            </a:r>
            <a:r>
              <a:rPr lang="en-CA" sz="2400" dirty="0" smtClean="0"/>
              <a:t> Councillors with issues in their wards</a:t>
            </a:r>
            <a:endParaRPr lang="en-CA" sz="2400" dirty="0"/>
          </a:p>
        </p:txBody>
      </p:sp>
      <p:sp>
        <p:nvSpPr>
          <p:cNvPr id="4" name="Slide Number Placeholder 3">
            <a:extLst>
              <a:ext uri="{FF2B5EF4-FFF2-40B4-BE49-F238E27FC236}">
                <a16:creationId xmlns:a16="http://schemas.microsoft.com/office/drawing/2014/main" xmlns="" id="{D3D2B3D6-185B-4D4F-9666-1B2F5140CF5F}"/>
              </a:ext>
            </a:extLst>
          </p:cNvPr>
          <p:cNvSpPr>
            <a:spLocks noGrp="1"/>
          </p:cNvSpPr>
          <p:nvPr>
            <p:ph type="sldNum" sz="quarter" idx="12"/>
          </p:nvPr>
        </p:nvSpPr>
        <p:spPr/>
        <p:txBody>
          <a:bodyPr/>
          <a:lstStyle/>
          <a:p>
            <a:pPr>
              <a:defRPr/>
            </a:pPr>
            <a:fld id="{556FC990-C83C-4E25-97D1-30AEDEFC38F4}" type="slidenum">
              <a:rPr lang="en-CA" smtClean="0"/>
              <a:pPr>
                <a:defRPr/>
              </a:pPr>
              <a:t>4</a:t>
            </a:fld>
            <a:endParaRPr lang="en-CA"/>
          </a:p>
        </p:txBody>
      </p:sp>
    </p:spTree>
    <p:extLst>
      <p:ext uri="{BB962C8B-B14F-4D97-AF65-F5344CB8AC3E}">
        <p14:creationId xmlns:p14="http://schemas.microsoft.com/office/powerpoint/2010/main" val="3998454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CA" altLang="en-US" sz="4000" dirty="0">
                <a:latin typeface="Arial" panose="020B0604020202020204" pitchFamily="34" charset="0"/>
                <a:cs typeface="Arial" panose="020B0604020202020204" pitchFamily="34" charset="0"/>
              </a:rPr>
              <a:t>The consultation process</a:t>
            </a:r>
          </a:p>
        </p:txBody>
      </p:sp>
      <p:sp>
        <p:nvSpPr>
          <p:cNvPr id="5123" name="Content Placeholder 2"/>
          <p:cNvSpPr>
            <a:spLocks noGrp="1"/>
          </p:cNvSpPr>
          <p:nvPr>
            <p:ph idx="1"/>
          </p:nvPr>
        </p:nvSpPr>
        <p:spPr/>
        <p:txBody>
          <a:bodyPr/>
          <a:lstStyle/>
          <a:p>
            <a:pPr eaLnBrk="1" hangingPunct="1">
              <a:buFont typeface="Arial" charset="0"/>
              <a:buChar char="•"/>
              <a:defRPr/>
            </a:pPr>
            <a:r>
              <a:rPr lang="en-CA" altLang="en-US" sz="2800" dirty="0">
                <a:latin typeface="Arial" panose="020B0604020202020204" pitchFamily="34" charset="0"/>
                <a:cs typeface="Arial" panose="020B0604020202020204" pitchFamily="34" charset="0"/>
              </a:rPr>
              <a:t>The City of Ottawa has engaged a team of consultants to review the options for</a:t>
            </a:r>
          </a:p>
          <a:p>
            <a:pPr lvl="1" eaLnBrk="1" hangingPunct="1">
              <a:buFont typeface="Arial" charset="0"/>
              <a:buChar char="•"/>
              <a:defRPr/>
            </a:pPr>
            <a:r>
              <a:rPr lang="en-CA" altLang="en-US" sz="2400" dirty="0">
                <a:latin typeface="Arial" panose="020B0604020202020204" pitchFamily="34" charset="0"/>
                <a:cs typeface="Arial" panose="020B0604020202020204" pitchFamily="34" charset="0"/>
              </a:rPr>
              <a:t> landlord licensing, or </a:t>
            </a:r>
          </a:p>
          <a:p>
            <a:pPr lvl="1" eaLnBrk="1" hangingPunct="1">
              <a:buFont typeface="Arial" charset="0"/>
              <a:buChar char="•"/>
              <a:defRPr/>
            </a:pPr>
            <a:r>
              <a:rPr lang="en-CA" altLang="en-US" sz="2400" dirty="0">
                <a:latin typeface="Arial" panose="020B0604020202020204" pitchFamily="34" charset="0"/>
                <a:cs typeface="Arial" panose="020B0604020202020204" pitchFamily="34" charset="0"/>
              </a:rPr>
              <a:t>enhanced enforcement of current by-laws</a:t>
            </a:r>
          </a:p>
          <a:p>
            <a:pPr lvl="1" eaLnBrk="1" hangingPunct="1">
              <a:buFont typeface="Arial" charset="0"/>
              <a:buChar char="•"/>
              <a:defRPr/>
            </a:pPr>
            <a:r>
              <a:rPr lang="en-CA" altLang="en-US" sz="2400" dirty="0">
                <a:latin typeface="Arial" panose="020B0604020202020204" pitchFamily="34" charset="0"/>
                <a:cs typeface="Arial" panose="020B0604020202020204" pitchFamily="34" charset="0"/>
              </a:rPr>
              <a:t>and short term rentals (like Airbnb).</a:t>
            </a:r>
          </a:p>
          <a:p>
            <a:pPr eaLnBrk="1" hangingPunct="1">
              <a:buFont typeface="Arial" charset="0"/>
              <a:buChar char="•"/>
              <a:defRPr/>
            </a:pPr>
            <a:r>
              <a:rPr lang="en-CA" altLang="en-US" sz="2800" dirty="0">
                <a:latin typeface="Arial" panose="020B0604020202020204" pitchFamily="34" charset="0"/>
                <a:cs typeface="Arial" panose="020B0604020202020204" pitchFamily="34" charset="0"/>
              </a:rPr>
              <a:t>The consultants initially </a:t>
            </a:r>
          </a:p>
          <a:p>
            <a:pPr lvl="1" eaLnBrk="1" hangingPunct="1">
              <a:buFont typeface="Arial" charset="0"/>
              <a:buChar char="•"/>
              <a:defRPr/>
            </a:pPr>
            <a:r>
              <a:rPr lang="en-CA" altLang="en-US" sz="2400" dirty="0">
                <a:latin typeface="Arial" panose="020B0604020202020204" pitchFamily="34" charset="0"/>
                <a:cs typeface="Arial" panose="020B0604020202020204" pitchFamily="34" charset="0"/>
              </a:rPr>
              <a:t>met key stakeholders (incl. EOLO)</a:t>
            </a:r>
          </a:p>
          <a:p>
            <a:pPr lvl="1" eaLnBrk="1" hangingPunct="1">
              <a:buFont typeface="Arial" charset="0"/>
              <a:buChar char="•"/>
              <a:defRPr/>
            </a:pPr>
            <a:r>
              <a:rPr lang="en-CA" altLang="en-US" sz="2400" dirty="0">
                <a:latin typeface="Arial" panose="020B0604020202020204" pitchFamily="34" charset="0"/>
                <a:cs typeface="Arial" panose="020B0604020202020204" pitchFamily="34" charset="0"/>
              </a:rPr>
              <a:t>wrote three discussion papers and</a:t>
            </a:r>
          </a:p>
          <a:p>
            <a:pPr lvl="1" eaLnBrk="1" hangingPunct="1">
              <a:buFont typeface="Arial" charset="0"/>
              <a:buChar char="•"/>
              <a:defRPr/>
            </a:pPr>
            <a:r>
              <a:rPr lang="en-CA" altLang="en-US" sz="2400" dirty="0">
                <a:latin typeface="Arial" panose="020B0604020202020204" pitchFamily="34" charset="0"/>
                <a:cs typeface="Arial" panose="020B0604020202020204" pitchFamily="34" charset="0"/>
              </a:rPr>
              <a:t>held 12 consultation sessions with 325 people in total.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CA" altLang="en-US" sz="4000" dirty="0">
                <a:latin typeface="Arial" panose="020B0604020202020204" pitchFamily="34" charset="0"/>
                <a:cs typeface="Arial" panose="020B0604020202020204" pitchFamily="34" charset="0"/>
              </a:rPr>
              <a:t>The consultation process</a:t>
            </a:r>
          </a:p>
        </p:txBody>
      </p:sp>
      <p:sp>
        <p:nvSpPr>
          <p:cNvPr id="6147" name="Content Placeholder 2"/>
          <p:cNvSpPr>
            <a:spLocks noGrp="1"/>
          </p:cNvSpPr>
          <p:nvPr>
            <p:ph idx="1"/>
          </p:nvPr>
        </p:nvSpPr>
        <p:spPr/>
        <p:txBody>
          <a:bodyPr/>
          <a:lstStyle/>
          <a:p>
            <a:pPr eaLnBrk="1" hangingPunct="1"/>
            <a:r>
              <a:rPr lang="en-CA" altLang="en-US" sz="2600" dirty="0">
                <a:latin typeface="Arial" panose="020B0604020202020204" pitchFamily="34" charset="0"/>
                <a:cs typeface="Arial" panose="020B0604020202020204" pitchFamily="34" charset="0"/>
              </a:rPr>
              <a:t>The City ran an on-line consultation that attracted over 2,000 respondents, including about </a:t>
            </a:r>
          </a:p>
          <a:p>
            <a:pPr lvl="1" eaLnBrk="1" hangingPunct="1"/>
            <a:r>
              <a:rPr lang="en-CA" altLang="en-US" sz="2400" dirty="0">
                <a:latin typeface="Arial" panose="020B0604020202020204" pitchFamily="34" charset="0"/>
                <a:cs typeface="Arial" panose="020B0604020202020204" pitchFamily="34" charset="0"/>
              </a:rPr>
              <a:t>40% landlords, </a:t>
            </a:r>
          </a:p>
          <a:p>
            <a:pPr lvl="1" eaLnBrk="1" hangingPunct="1"/>
            <a:r>
              <a:rPr lang="en-CA" altLang="en-US" sz="2400" dirty="0">
                <a:latin typeface="Arial" panose="020B0604020202020204" pitchFamily="34" charset="0"/>
                <a:cs typeface="Arial" panose="020B0604020202020204" pitchFamily="34" charset="0"/>
              </a:rPr>
              <a:t>40% tenants and </a:t>
            </a:r>
          </a:p>
          <a:p>
            <a:pPr lvl="1" eaLnBrk="1" hangingPunct="1"/>
            <a:r>
              <a:rPr lang="en-CA" altLang="en-US" sz="2400" dirty="0">
                <a:latin typeface="Arial" panose="020B0604020202020204" pitchFamily="34" charset="0"/>
                <a:cs typeface="Arial" panose="020B0604020202020204" pitchFamily="34" charset="0"/>
              </a:rPr>
              <a:t>20% homeowners.</a:t>
            </a:r>
          </a:p>
          <a:p>
            <a:pPr eaLnBrk="1" hangingPunct="1"/>
            <a:r>
              <a:rPr lang="en-CA" altLang="en-US" sz="2600" dirty="0">
                <a:latin typeface="Arial" panose="020B0604020202020204" pitchFamily="34" charset="0"/>
                <a:cs typeface="Arial" panose="020B0604020202020204" pitchFamily="34" charset="0"/>
              </a:rPr>
              <a:t>The consultants then issued a 48-page options paper, and the City ran another on-line consultation</a:t>
            </a:r>
            <a:r>
              <a:rPr lang="en-CA" altLang="en-US" sz="2600" dirty="0" smtClean="0">
                <a:latin typeface="Arial" panose="020B0604020202020204" pitchFamily="34" charset="0"/>
                <a:cs typeface="Arial" panose="020B0604020202020204" pitchFamily="34" charset="0"/>
              </a:rPr>
              <a:t>.</a:t>
            </a:r>
            <a:endParaRPr lang="en-CA" altLang="en-US" sz="2200"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323528" y="1628800"/>
            <a:ext cx="8229600" cy="4525963"/>
          </a:xfrm>
        </p:spPr>
        <p:txBody>
          <a:bodyPr/>
          <a:lstStyle/>
          <a:p>
            <a:pPr eaLnBrk="1" hangingPunct="1"/>
            <a:r>
              <a:rPr lang="en-CA" altLang="en-US" sz="2800" dirty="0" smtClean="0">
                <a:latin typeface="Arial" panose="020B0604020202020204" pitchFamily="34" charset="0"/>
                <a:cs typeface="Arial" panose="020B0604020202020204" pitchFamily="34" charset="0"/>
              </a:rPr>
              <a:t>The </a:t>
            </a:r>
            <a:r>
              <a:rPr lang="en-CA" altLang="en-US" sz="2800" dirty="0">
                <a:latin typeface="Arial" panose="020B0604020202020204" pitchFamily="34" charset="0"/>
                <a:cs typeface="Arial" panose="020B0604020202020204" pitchFamily="34" charset="0"/>
              </a:rPr>
              <a:t>consultants </a:t>
            </a:r>
            <a:r>
              <a:rPr lang="en-CA" altLang="en-US" sz="2800" dirty="0" smtClean="0">
                <a:latin typeface="Arial" panose="020B0604020202020204" pitchFamily="34" charset="0"/>
                <a:cs typeface="Arial" panose="020B0604020202020204" pitchFamily="34" charset="0"/>
              </a:rPr>
              <a:t>recommended</a:t>
            </a:r>
          </a:p>
          <a:p>
            <a:pPr lvl="1" eaLnBrk="1" hangingPunct="1"/>
            <a:r>
              <a:rPr lang="en-CA" altLang="en-US" sz="2400" dirty="0" smtClean="0">
                <a:latin typeface="Arial" panose="020B0604020202020204" pitchFamily="34" charset="0"/>
                <a:cs typeface="Arial" panose="020B0604020202020204" pitchFamily="34" charset="0"/>
              </a:rPr>
              <a:t>pilot </a:t>
            </a:r>
            <a:r>
              <a:rPr lang="en-CA" altLang="en-US" sz="2400" dirty="0">
                <a:latin typeface="Arial" panose="020B0604020202020204" pitchFamily="34" charset="0"/>
                <a:cs typeface="Arial" panose="020B0604020202020204" pitchFamily="34" charset="0"/>
              </a:rPr>
              <a:t>landlord registration </a:t>
            </a:r>
            <a:r>
              <a:rPr lang="en-CA" altLang="en-US" sz="2400" dirty="0" smtClean="0">
                <a:latin typeface="Arial" panose="020B0604020202020204" pitchFamily="34" charset="0"/>
                <a:cs typeface="Arial" panose="020B0604020202020204" pitchFamily="34" charset="0"/>
              </a:rPr>
              <a:t>projects </a:t>
            </a:r>
            <a:r>
              <a:rPr lang="en-CA" altLang="en-US" sz="2400" dirty="0">
                <a:latin typeface="Arial" panose="020B0604020202020204" pitchFamily="34" charset="0"/>
                <a:cs typeface="Arial" panose="020B0604020202020204" pitchFamily="34" charset="0"/>
              </a:rPr>
              <a:t>in </a:t>
            </a:r>
            <a:r>
              <a:rPr lang="en-CA" altLang="en-US" sz="2400" dirty="0" smtClean="0">
                <a:latin typeface="Arial" panose="020B0604020202020204" pitchFamily="34" charset="0"/>
                <a:cs typeface="Arial" panose="020B0604020202020204" pitchFamily="34" charset="0"/>
              </a:rPr>
              <a:t>three areas, and </a:t>
            </a:r>
            <a:endParaRPr lang="en-CA" altLang="en-US" sz="2400" dirty="0">
              <a:latin typeface="Arial" panose="020B0604020202020204" pitchFamily="34" charset="0"/>
              <a:cs typeface="Arial" panose="020B0604020202020204" pitchFamily="34" charset="0"/>
            </a:endParaRPr>
          </a:p>
          <a:p>
            <a:pPr lvl="1" eaLnBrk="1" hangingPunct="1"/>
            <a:r>
              <a:rPr lang="en-CA" altLang="en-US" sz="2400" dirty="0">
                <a:latin typeface="Arial" panose="020B0604020202020204" pitchFamily="34" charset="0"/>
                <a:cs typeface="Arial" panose="020B0604020202020204" pitchFamily="34" charset="0"/>
              </a:rPr>
              <a:t>enhanced property standards and by-law enforcement. </a:t>
            </a:r>
          </a:p>
          <a:p>
            <a:pPr eaLnBrk="1" hangingPunct="1"/>
            <a:r>
              <a:rPr lang="en-CA" altLang="en-US" sz="2800" dirty="0">
                <a:latin typeface="Arial" panose="020B0604020202020204" pitchFamily="34" charset="0"/>
                <a:cs typeface="Arial" panose="020B0604020202020204" pitchFamily="34" charset="0"/>
              </a:rPr>
              <a:t>City staff will make recommendations </a:t>
            </a:r>
            <a:r>
              <a:rPr lang="en-CA" altLang="en-US" sz="2800" dirty="0" smtClean="0">
                <a:latin typeface="Arial" panose="020B0604020202020204" pitchFamily="34" charset="0"/>
                <a:cs typeface="Arial" panose="020B0604020202020204" pitchFamily="34" charset="0"/>
              </a:rPr>
              <a:t>on Nov 4 or 5, for </a:t>
            </a:r>
            <a:r>
              <a:rPr lang="en-CA" altLang="en-US" sz="2800" dirty="0">
                <a:latin typeface="Arial" panose="020B0604020202020204" pitchFamily="34" charset="0"/>
                <a:cs typeface="Arial" panose="020B0604020202020204" pitchFamily="34" charset="0"/>
              </a:rPr>
              <a:t>consideration by the Community and Protective Services Committee at a special meeting on November 15.</a:t>
            </a:r>
            <a:r>
              <a:rPr lang="en-CA" altLang="en-US" sz="2800" dirty="0"/>
              <a:t> </a:t>
            </a:r>
          </a:p>
        </p:txBody>
      </p:sp>
      <p:sp>
        <p:nvSpPr>
          <p:cNvPr id="7" name="Title 1"/>
          <p:cNvSpPr>
            <a:spLocks noGrp="1"/>
          </p:cNvSpPr>
          <p:nvPr>
            <p:ph type="title"/>
          </p:nvPr>
        </p:nvSpPr>
        <p:spPr>
          <a:xfrm>
            <a:off x="457200" y="274638"/>
            <a:ext cx="8229600" cy="1143000"/>
          </a:xfrm>
        </p:spPr>
        <p:txBody>
          <a:bodyPr/>
          <a:lstStyle/>
          <a:p>
            <a:pPr eaLnBrk="1" hangingPunct="1"/>
            <a:r>
              <a:rPr lang="en-CA" altLang="en-US" sz="4000" dirty="0">
                <a:latin typeface="Arial" panose="020B0604020202020204" pitchFamily="34" charset="0"/>
                <a:cs typeface="Arial" panose="020B0604020202020204" pitchFamily="34" charset="0"/>
              </a:rPr>
              <a:t>The consultation process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lstStyle/>
          <a:p>
            <a:pPr eaLnBrk="1" hangingPunct="1"/>
            <a:r>
              <a:rPr lang="en-CA" altLang="en-US" sz="2800" dirty="0">
                <a:latin typeface="Arial" panose="020B0604020202020204" pitchFamily="34" charset="0"/>
                <a:cs typeface="Arial" panose="020B0604020202020204" pitchFamily="34" charset="0"/>
              </a:rPr>
              <a:t>EOLO is opposed to: </a:t>
            </a:r>
          </a:p>
          <a:p>
            <a:pPr lvl="1" eaLnBrk="1" hangingPunct="1"/>
            <a:r>
              <a:rPr lang="en-CA" altLang="en-US" sz="2400" dirty="0">
                <a:latin typeface="Arial" panose="020B0604020202020204" pitchFamily="34" charset="0"/>
                <a:cs typeface="Arial" panose="020B0604020202020204" pitchFamily="34" charset="0"/>
              </a:rPr>
              <a:t>landlord licensing, and </a:t>
            </a:r>
          </a:p>
          <a:p>
            <a:pPr lvl="1" eaLnBrk="1" hangingPunct="1"/>
            <a:r>
              <a:rPr lang="en-CA" altLang="en-US" sz="2400" dirty="0">
                <a:latin typeface="Arial" panose="020B0604020202020204" pitchFamily="34" charset="0"/>
                <a:cs typeface="Arial" panose="020B0604020202020204" pitchFamily="34" charset="0"/>
              </a:rPr>
              <a:t>broad-based registration and proactive inspections, </a:t>
            </a:r>
          </a:p>
          <a:p>
            <a:pPr lvl="1" eaLnBrk="1" hangingPunct="1"/>
            <a:r>
              <a:rPr lang="en-CA" altLang="en-US" sz="2400" dirty="0">
                <a:latin typeface="Arial" panose="020B0604020202020204" pitchFamily="34" charset="0"/>
                <a:cs typeface="Arial" panose="020B0604020202020204" pitchFamily="34" charset="0"/>
              </a:rPr>
              <a:t>including any pilot project.</a:t>
            </a:r>
          </a:p>
          <a:p>
            <a:pPr eaLnBrk="1" hangingPunct="1"/>
            <a:endParaRPr lang="en-CA" altLang="en-US" sz="2800" dirty="0">
              <a:latin typeface="Arial" panose="020B0604020202020204" pitchFamily="34" charset="0"/>
              <a:cs typeface="Arial" panose="020B0604020202020204" pitchFamily="34" charset="0"/>
            </a:endParaRPr>
          </a:p>
          <a:p>
            <a:pPr eaLnBrk="1" hangingPunct="1"/>
            <a:r>
              <a:rPr lang="en-CA" altLang="en-US" sz="2800" dirty="0">
                <a:latin typeface="Arial" panose="020B0604020202020204" pitchFamily="34" charset="0"/>
                <a:cs typeface="Arial" panose="020B0604020202020204" pitchFamily="34" charset="0"/>
              </a:rPr>
              <a:t>We say that more effective by-law enforcement is a better choice.</a:t>
            </a:r>
          </a:p>
        </p:txBody>
      </p:sp>
      <p:sp>
        <p:nvSpPr>
          <p:cNvPr id="6"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CA" altLang="en-US" sz="4000" dirty="0">
                <a:latin typeface="Arial" panose="020B0604020202020204" pitchFamily="34" charset="0"/>
                <a:cs typeface="Arial" panose="020B0604020202020204" pitchFamily="34" charset="0"/>
              </a:rPr>
              <a:t>Overview of EOLO’s position</a:t>
            </a:r>
          </a:p>
        </p:txBody>
      </p:sp>
    </p:spTree>
    <p:extLst>
      <p:ext uri="{BB962C8B-B14F-4D97-AF65-F5344CB8AC3E}">
        <p14:creationId xmlns:p14="http://schemas.microsoft.com/office/powerpoint/2010/main" val="669410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lstStyle/>
          <a:p>
            <a:pPr eaLnBrk="1" hangingPunct="1"/>
            <a:r>
              <a:rPr lang="en-CA" altLang="en-US" sz="2800" dirty="0">
                <a:latin typeface="Arial" panose="020B0604020202020204" pitchFamily="34" charset="0"/>
                <a:cs typeface="Arial" panose="020B0604020202020204" pitchFamily="34" charset="0"/>
              </a:rPr>
              <a:t>EOLO submitted that:</a:t>
            </a:r>
            <a:r>
              <a:rPr lang="en-CA" altLang="en-US" dirty="0">
                <a:latin typeface="Arial" panose="020B0604020202020204" pitchFamily="34" charset="0"/>
                <a:cs typeface="Arial" panose="020B0604020202020204" pitchFamily="34" charset="0"/>
              </a:rPr>
              <a:t> </a:t>
            </a:r>
          </a:p>
          <a:p>
            <a:pPr lvl="1" eaLnBrk="1" hangingPunct="1"/>
            <a:r>
              <a:rPr lang="en-CA" altLang="en-US" sz="2400" dirty="0">
                <a:latin typeface="Arial" panose="020B0604020202020204" pitchFamily="34" charset="0"/>
                <a:cs typeface="Arial" panose="020B0604020202020204" pitchFamily="34" charset="0"/>
              </a:rPr>
              <a:t>landlord licensing would reduce the availability and affordability of rental accommodations, </a:t>
            </a:r>
          </a:p>
          <a:p>
            <a:pPr lvl="1" eaLnBrk="1" hangingPunct="1"/>
            <a:r>
              <a:rPr lang="en-CA" altLang="en-US" sz="2400" dirty="0">
                <a:latin typeface="Arial" panose="020B0604020202020204" pitchFamily="34" charset="0"/>
                <a:cs typeface="Arial" panose="020B0604020202020204" pitchFamily="34" charset="0"/>
              </a:rPr>
              <a:t>landlord licensing would have little positive effect on the quality of rental accommodations, and</a:t>
            </a:r>
          </a:p>
          <a:p>
            <a:pPr lvl="1" eaLnBrk="1" hangingPunct="1"/>
            <a:r>
              <a:rPr lang="en-CA" altLang="en-US" sz="2400" dirty="0">
                <a:latin typeface="Arial" panose="020B0604020202020204" pitchFamily="34" charset="0"/>
                <a:cs typeface="Arial" panose="020B0604020202020204" pitchFamily="34" charset="0"/>
              </a:rPr>
              <a:t>other measures would have more or better positive effects, and much less adverse, unintended   consequences.</a:t>
            </a:r>
          </a:p>
        </p:txBody>
      </p:sp>
      <p:sp>
        <p:nvSpPr>
          <p:cNvPr id="6"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CA" altLang="en-US" sz="4000" dirty="0">
                <a:latin typeface="Arial" panose="020B0604020202020204" pitchFamily="34" charset="0"/>
                <a:cs typeface="Arial" panose="020B0604020202020204" pitchFamily="34" charset="0"/>
              </a:rPr>
              <a:t>Overview of EOLO’s position</a:t>
            </a:r>
          </a:p>
        </p:txBody>
      </p:sp>
    </p:spTree>
    <p:extLst>
      <p:ext uri="{BB962C8B-B14F-4D97-AF65-F5344CB8AC3E}">
        <p14:creationId xmlns:p14="http://schemas.microsoft.com/office/powerpoint/2010/main" val="530376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3499</TotalTime>
  <Words>1696</Words>
  <Application>Microsoft Office PowerPoint</Application>
  <PresentationFormat>On-screen Show (4:3)</PresentationFormat>
  <Paragraphs>171</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Landlord licensing moves in the City of Ottawa</vt:lpstr>
      <vt:lpstr>Background</vt:lpstr>
      <vt:lpstr>Background</vt:lpstr>
      <vt:lpstr>Background</vt:lpstr>
      <vt:lpstr>The consultation process</vt:lpstr>
      <vt:lpstr>The consultation process</vt:lpstr>
      <vt:lpstr>The consultation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steps</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ORLA POLITICAL UPDATE</dc:title>
  <dc:creator>John Dickie</dc:creator>
  <cp:lastModifiedBy>John Dickie</cp:lastModifiedBy>
  <cp:revision>65</cp:revision>
  <cp:lastPrinted>2019-09-26T13:57:57Z</cp:lastPrinted>
  <dcterms:created xsi:type="dcterms:W3CDTF">2015-09-11T18:01:59Z</dcterms:created>
  <dcterms:modified xsi:type="dcterms:W3CDTF">2019-10-28T22:08:03Z</dcterms:modified>
</cp:coreProperties>
</file>